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84" r:id="rId1"/>
    <p:sldMasterId id="2147483690" r:id="rId2"/>
  </p:sldMasterIdLst>
  <p:notesMasterIdLst>
    <p:notesMasterId r:id="rId24"/>
  </p:notesMasterIdLst>
  <p:handoutMasterIdLst>
    <p:handoutMasterId r:id="rId25"/>
  </p:handoutMasterIdLst>
  <p:sldIdLst>
    <p:sldId id="256" r:id="rId3"/>
    <p:sldId id="428" r:id="rId4"/>
    <p:sldId id="419" r:id="rId5"/>
    <p:sldId id="383" r:id="rId6"/>
    <p:sldId id="417" r:id="rId7"/>
    <p:sldId id="418" r:id="rId8"/>
    <p:sldId id="324" r:id="rId9"/>
    <p:sldId id="420" r:id="rId10"/>
    <p:sldId id="421" r:id="rId11"/>
    <p:sldId id="422" r:id="rId12"/>
    <p:sldId id="401" r:id="rId13"/>
    <p:sldId id="423" r:id="rId14"/>
    <p:sldId id="424" r:id="rId15"/>
    <p:sldId id="425" r:id="rId16"/>
    <p:sldId id="427" r:id="rId17"/>
    <p:sldId id="408" r:id="rId18"/>
    <p:sldId id="409" r:id="rId19"/>
    <p:sldId id="426" r:id="rId20"/>
    <p:sldId id="342" r:id="rId21"/>
    <p:sldId id="275" r:id="rId22"/>
    <p:sldId id="277" r:id="rId23"/>
  </p:sldIdLst>
  <p:sldSz cx="10691813" cy="7559675"/>
  <p:notesSz cx="6797675" cy="9926638"/>
  <p:embeddedFontLs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Times" panose="02020603050405020304" pitchFamily="18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8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2950" autoAdjust="0"/>
  </p:normalViewPr>
  <p:slideViewPr>
    <p:cSldViewPr>
      <p:cViewPr>
        <p:scale>
          <a:sx n="74" d="100"/>
          <a:sy n="74" d="100"/>
        </p:scale>
        <p:origin x="-978" y="-96"/>
      </p:cViewPr>
      <p:guideLst>
        <p:guide orient="horz" pos="2381"/>
        <p:guide pos="3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0"/>
    </p:cViewPr>
  </p:sorter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7DFF2-41D5-41FB-9CEC-ED582C4FA86A}" type="datetimeFigureOut">
              <a:rPr lang="en-US" smtClean="0"/>
              <a:pPr/>
              <a:t>5/21/2014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CEE90-5DCF-4069-8A7F-38ACFE459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7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6763" y="744538"/>
            <a:ext cx="52641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pPr>
              <a:defRPr/>
            </a:pPr>
            <a:fld id="{2F895CB3-EFA9-4FB8-8A3D-7D3BEE2A3D5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2066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130425" y="136499"/>
            <a:ext cx="8002588" cy="126047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8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7B43A-E045-4D00-A77B-F2C1CD628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4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6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EAD4A-C395-41C2-9A5D-1E6FA9ED5E9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7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7"/>
          <p:cNvCxnSpPr/>
          <p:nvPr/>
        </p:nvCxnSpPr>
        <p:spPr bwMode="auto">
          <a:xfrm>
            <a:off x="342900" y="7091363"/>
            <a:ext cx="6948488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dirty="0" smtClean="0"/>
              <a:t>Klicka på ikonen för att lägga till en bild</a:t>
            </a:r>
            <a:endParaRPr lang="sv-SE" noProof="0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r>
              <a:rPr lang="sv-SE" noProof="0" smtClean="0"/>
              <a:t>Klicka på ikonen för att lägga till en bild</a:t>
            </a:r>
            <a:endParaRPr lang="sv-SE" noProof="0"/>
          </a:p>
        </p:txBody>
      </p:sp>
      <p:sp>
        <p:nvSpPr>
          <p:cNvPr id="11" name="Platshållare för datum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13" name="Platshållare för bildnumm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1C48D-2248-4EF2-8960-A2BAEA4DCCB9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14" name="Platshållare för sidfot 3"/>
          <p:cNvSpPr>
            <a:spLocks noGrp="1"/>
          </p:cNvSpPr>
          <p:nvPr>
            <p:ph type="ftr" sz="quarter" idx="20"/>
          </p:nvPr>
        </p:nvSpPr>
        <p:spPr>
          <a:xfrm>
            <a:off x="2160837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7"/>
          <p:cNvCxnSpPr/>
          <p:nvPr/>
        </p:nvCxnSpPr>
        <p:spPr bwMode="auto">
          <a:xfrm>
            <a:off x="342900" y="7091363"/>
            <a:ext cx="10042525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3D6C8-A0BE-48CD-8A78-7E887FF39E18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3"/>
          <p:cNvSpPr>
            <a:spLocks noGrp="1"/>
          </p:cNvSpPr>
          <p:nvPr>
            <p:ph type="ftr" sz="quarter" idx="15"/>
          </p:nvPr>
        </p:nvSpPr>
        <p:spPr>
          <a:xfrm>
            <a:off x="1916883" y="7164388"/>
            <a:ext cx="6929485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9" descr="kth_eng_rgb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63" y="2352675"/>
            <a:ext cx="129698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2345510" y="2351077"/>
            <a:ext cx="7215237" cy="1120771"/>
          </a:xfrm>
          <a:noFill/>
        </p:spPr>
        <p:txBody>
          <a:bodyPr/>
          <a:lstStyle>
            <a:lvl1pPr algn="l"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sv-SE" dirty="0" smtClean="0"/>
              <a:t>Klicka här för att ändra format</a:t>
            </a:r>
            <a:endParaRPr lang="en-US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2345510" y="3490923"/>
            <a:ext cx="7214400" cy="93185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dirty="0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3"/>
          </p:nvPr>
        </p:nvSpPr>
        <p:spPr>
          <a:xfrm>
            <a:off x="2130425" y="1565259"/>
            <a:ext cx="8024400" cy="5286412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samarbets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10" name="Platshållare för innehåll 9"/>
          <p:cNvSpPr>
            <a:spLocks noGrp="1"/>
          </p:cNvSpPr>
          <p:nvPr>
            <p:ph sz="quarter" idx="16"/>
          </p:nvPr>
        </p:nvSpPr>
        <p:spPr>
          <a:xfrm>
            <a:off x="2130425" y="1565259"/>
            <a:ext cx="8024400" cy="4975941"/>
          </a:xfrm>
        </p:spPr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489046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310588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132130" y="6708795"/>
            <a:ext cx="714380" cy="71437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700"/>
            </a:lvl1pPr>
          </a:lstStyle>
          <a:p>
            <a:pPr lvl="0"/>
            <a:endParaRPr lang="sv-SE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1027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476" y="1412131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6"/>
            <a:ext cx="8026400" cy="528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</a:p>
        </p:txBody>
      </p:sp>
      <p:sp>
        <p:nvSpPr>
          <p:cNvPr id="14" name="Platshållare för datum 13"/>
          <p:cNvSpPr>
            <a:spLocks noGrp="1"/>
          </p:cNvSpPr>
          <p:nvPr>
            <p:ph type="dt" sz="half" idx="2"/>
          </p:nvPr>
        </p:nvSpPr>
        <p:spPr>
          <a:xfrm>
            <a:off x="161330" y="7164388"/>
            <a:ext cx="109220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15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2160836" y="7164388"/>
            <a:ext cx="6929486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000" dirty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16" name="Platshållare för bildnummer 15"/>
          <p:cNvSpPr>
            <a:spLocks noGrp="1"/>
          </p:cNvSpPr>
          <p:nvPr>
            <p:ph type="sldNum" sz="quarter" idx="4"/>
          </p:nvPr>
        </p:nvSpPr>
        <p:spPr>
          <a:xfrm>
            <a:off x="9918700" y="7164388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00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0255F922-44E7-4DB8-9BBE-CD9FAC2AF0E7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pic>
        <p:nvPicPr>
          <p:cNvPr id="6146" name="Picture 2" descr="C:\Users\emilbjo\Documents\Presentationer\2012-10 Supelec\supelec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8" y="350838"/>
            <a:ext cx="863680" cy="8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0425" y="136499"/>
            <a:ext cx="80025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smtClean="0"/>
              <a:t>Klicka här för att ändra format på bakgrundsrubriken</a:t>
            </a:r>
          </a:p>
        </p:txBody>
      </p:sp>
      <p:pic>
        <p:nvPicPr>
          <p:cNvPr id="2051" name="Bildobjekt 9" descr="kth_eng_rgb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488" y="350838"/>
            <a:ext cx="847725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2130425" y="1565234"/>
            <a:ext cx="8026400" cy="52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2" r:id="rId2"/>
    <p:sldLayoutId id="2147483703" r:id="rId3"/>
    <p:sldLayoutId id="2147483704" r:id="rId4"/>
    <p:sldLayoutId id="214748370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2pPr>
      <a:lvl3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3pPr>
      <a:lvl4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4pPr>
      <a:lvl5pPr algn="l" defTabSz="1042988" rtl="0" fontAlgn="base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Verdana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3600">
          <a:solidFill>
            <a:srgbClr val="B81100"/>
          </a:solidFill>
          <a:latin typeface="Verdana" charset="0"/>
        </a:defRPr>
      </a:lvl9pPr>
    </p:titleStyle>
    <p:bodyStyle>
      <a:lvl1pPr marL="204788" indent="-204788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04825" indent="-209550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-"/>
        <a:defRPr sz="2000">
          <a:solidFill>
            <a:schemeClr val="tx1"/>
          </a:solidFill>
          <a:latin typeface="+mn-lt"/>
        </a:defRPr>
      </a:lvl2pPr>
      <a:lvl3pPr marL="754063" indent="-260350" algn="l" defTabSz="1042988" rtl="0" fontAlgn="base">
        <a:spcBef>
          <a:spcPts val="600"/>
        </a:spcBef>
        <a:spcAft>
          <a:spcPct val="0"/>
        </a:spcAft>
        <a:buClr>
          <a:schemeClr val="accent2"/>
        </a:buClr>
        <a:buSzPct val="90000"/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1030288" indent="-261938" algn="l" defTabSz="1042988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1281113" indent="-260350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>
          <a:solidFill>
            <a:schemeClr val="tx1"/>
          </a:solidFill>
          <a:latin typeface="+mn-lt"/>
        </a:defRPr>
      </a:lvl5pPr>
      <a:lvl6pPr marL="28035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2607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7179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175125" indent="-260350" algn="l" defTabSz="1042988" rtl="0" eaLnBrk="1" fontAlgn="base" hangingPunct="1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588149"/>
            <a:ext cx="10691813" cy="97152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9218" name="Rubrik 1"/>
          <p:cNvSpPr>
            <a:spLocks noGrp="1"/>
          </p:cNvSpPr>
          <p:nvPr>
            <p:ph type="title"/>
          </p:nvPr>
        </p:nvSpPr>
        <p:spPr>
          <a:xfrm>
            <a:off x="1097434" y="467469"/>
            <a:ext cx="9594379" cy="1656184"/>
          </a:xfrm>
        </p:spPr>
        <p:txBody>
          <a:bodyPr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3800" b="1" dirty="0"/>
              <a:t>Circuit-Aware Design of Energy-Efficient Massive MIMO Systems</a:t>
            </a:r>
            <a:endParaRPr lang="en-US" sz="2400" b="1" dirty="0" smtClean="0"/>
          </a:p>
        </p:txBody>
      </p:sp>
      <p:sp>
        <p:nvSpPr>
          <p:cNvPr id="9219" name="Underrubrik 2"/>
          <p:cNvSpPr>
            <a:spLocks noGrp="1"/>
          </p:cNvSpPr>
          <p:nvPr>
            <p:ph sz="quarter" idx="13"/>
          </p:nvPr>
        </p:nvSpPr>
        <p:spPr>
          <a:xfrm>
            <a:off x="1097434" y="2627709"/>
            <a:ext cx="9594379" cy="2808312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sv-SE" sz="2000" b="1" dirty="0"/>
              <a:t>Emil </a:t>
            </a:r>
            <a:r>
              <a:rPr lang="sv-SE" sz="2000" b="1" dirty="0" smtClean="0"/>
              <a:t>Björnson</a:t>
            </a:r>
            <a:r>
              <a:rPr lang="sv-SE" sz="2000" baseline="30000" dirty="0" smtClean="0"/>
              <a:t>‡*</a:t>
            </a:r>
            <a:r>
              <a:rPr lang="sv-SE" sz="2000" dirty="0" smtClean="0"/>
              <a:t>, </a:t>
            </a:r>
            <a:br>
              <a:rPr lang="sv-SE" sz="2000" dirty="0" smtClean="0"/>
            </a:br>
            <a:r>
              <a:rPr lang="sv-SE" sz="2000" dirty="0"/>
              <a:t>Michail </a:t>
            </a:r>
            <a:r>
              <a:rPr lang="sv-SE" sz="2000" dirty="0" smtClean="0"/>
              <a:t>Matthaiou</a:t>
            </a:r>
            <a:r>
              <a:rPr lang="sv-SE" sz="2000" baseline="30000" dirty="0" smtClean="0"/>
              <a:t>‡§</a:t>
            </a:r>
            <a:r>
              <a:rPr lang="sv-SE" sz="2000" dirty="0" smtClean="0"/>
              <a:t>, and </a:t>
            </a:r>
            <a:r>
              <a:rPr lang="sv-SE" sz="2000" dirty="0" err="1" smtClean="0"/>
              <a:t>Mérouane</a:t>
            </a:r>
            <a:r>
              <a:rPr lang="sv-SE" sz="2000" dirty="0" smtClean="0"/>
              <a:t> </a:t>
            </a:r>
            <a:r>
              <a:rPr lang="sv-SE" sz="2000" dirty="0" err="1" smtClean="0"/>
              <a:t>Debbah</a:t>
            </a:r>
            <a:r>
              <a:rPr lang="sv-SE" sz="2000" baseline="30000" dirty="0"/>
              <a:t>‡</a:t>
            </a:r>
            <a:endParaRPr lang="sv-SE" sz="2000" dirty="0" smtClean="0"/>
          </a:p>
          <a:p>
            <a:pPr marL="0" indent="0" algn="ctr">
              <a:spcAft>
                <a:spcPts val="1800"/>
              </a:spcAft>
              <a:buNone/>
            </a:pPr>
            <a:endParaRPr lang="en-US" sz="2000" dirty="0" smtClean="0"/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/>
              <a:t>‡</a:t>
            </a:r>
            <a:r>
              <a:rPr lang="en-US" sz="1800" dirty="0" smtClean="0"/>
              <a:t>Alcatel-Lucent Chair on Flexible Radio, </a:t>
            </a:r>
            <a:r>
              <a:rPr lang="en-US" sz="1800" dirty="0" err="1" smtClean="0"/>
              <a:t>Supélec</a:t>
            </a:r>
            <a:r>
              <a:rPr lang="en-US" sz="1800" dirty="0" smtClean="0"/>
              <a:t>, France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 smtClean="0"/>
              <a:t>*</a:t>
            </a:r>
            <a:r>
              <a:rPr lang="en-US" sz="1800" dirty="0" smtClean="0"/>
              <a:t>Dept. Signal Processing, KTH, and Linköping University, Sweden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sv-SE" sz="1800" baseline="30000" dirty="0" smtClean="0"/>
              <a:t>§</a:t>
            </a:r>
            <a:r>
              <a:rPr lang="en-US" sz="1800" dirty="0" smtClean="0"/>
              <a:t>ECIT, </a:t>
            </a:r>
            <a:r>
              <a:rPr lang="en-US" sz="1800" dirty="0"/>
              <a:t>Queen’s University Belfast, </a:t>
            </a:r>
            <a:r>
              <a:rPr lang="en-US" sz="1800" dirty="0" smtClean="0"/>
              <a:t>U.K., and </a:t>
            </a:r>
            <a:r>
              <a:rPr lang="en-US" sz="1800" dirty="0"/>
              <a:t>S2, </a:t>
            </a:r>
            <a:r>
              <a:rPr lang="en-US" sz="1800" dirty="0" smtClean="0"/>
              <a:t>Chalmers, Sweden</a:t>
            </a: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6" name="Picture 2" descr="C:\Users\emilbjo\Google Drive\Hardware-Degradation\Presentations (ICASSP and ISCCSP)\isccs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5" y="6232340"/>
            <a:ext cx="10293897" cy="129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4"/>
    </mc:Choice>
    <mc:Fallback xmlns="">
      <p:transition spd="slow" advTm="232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9264153" cy="1260475"/>
          </a:xfrm>
        </p:spPr>
        <p:txBody>
          <a:bodyPr/>
          <a:lstStyle/>
          <a:p>
            <a:r>
              <a:rPr lang="en-US" spc="-20" dirty="0" smtClean="0"/>
              <a:t>Characterization: Hardware Imperfections</a:t>
            </a:r>
            <a:endParaRPr lang="en-US" spc="-2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5526946"/>
              </a:xfrm>
            </p:spPr>
            <p:txBody>
              <a:bodyPr/>
              <a:lstStyle/>
              <a:p>
                <a:r>
                  <a:rPr lang="en-US" dirty="0" smtClean="0"/>
                  <a:t>Model</a:t>
                </a:r>
                <a:r>
                  <a:rPr lang="sv-SE" dirty="0" smtClean="0"/>
                  <a:t> has 3 Parameters: </a:t>
                </a:r>
                <a14:m>
                  <m:oMath xmlns:m="http://schemas.openxmlformats.org/officeDocument/2006/math">
                    <m:r>
                      <a:rPr lang="sv-SE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κ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/>
                        <a:ea typeface="Cambria Math"/>
                      </a:rPr>
                      <m:t>ξ</m:t>
                    </m:r>
                  </m:oMath>
                </a14:m>
                <a:endParaRPr lang="sv-SE" dirty="0" smtClean="0"/>
              </a:p>
              <a:p>
                <a:pPr lvl="1">
                  <a:spcAft>
                    <a:spcPts val="0"/>
                  </a:spcAft>
                </a:pPr>
                <a:r>
                  <a:rPr lang="sv-SE" dirty="0" smtClean="0"/>
                  <a:t>Ideal hardware: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κ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ξ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sv-SE" dirty="0" smtClean="0"/>
              </a:p>
              <a:p>
                <a:pPr lvl="1"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dirty="0" smtClean="0"/>
                  <a:t>Circuit power roughly prop</a:t>
                </a:r>
                <a:r>
                  <a:rPr lang="sv-SE" dirty="0" smtClean="0"/>
                  <a:t>. </a:t>
                </a:r>
                <a:r>
                  <a:rPr lang="sv-SE" dirty="0" err="1" smtClean="0"/>
                  <a:t>to</a:t>
                </a:r>
                <a:r>
                  <a:rPr lang="sv-SE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ξ</m:t>
                        </m:r>
                      </m:den>
                    </m:f>
                  </m:oMath>
                </a14:m>
                <a:r>
                  <a:rPr lang="sv-SE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sv-SE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κ</m:t>
                            </m:r>
                          </m:e>
                          <m:sup>
                            <m:r>
                              <a:rPr lang="sv-SE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sv-SE" dirty="0"/>
              </a:p>
              <a:p>
                <a:r>
                  <a:rPr lang="en-US" dirty="0" smtClean="0"/>
                  <a:t>Phase Drifts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v-SE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Variance of innovations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 smtClean="0"/>
                  <a:t>Source: Phase noise in LOs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 smtClean="0"/>
                  <a:t>One LO: Equal drifts on all antennas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separate LOs: All drifts are independent</a:t>
                </a:r>
                <a:endParaRPr lang="en-US" dirty="0"/>
              </a:p>
              <a:p>
                <a:r>
                  <a:rPr lang="en-US" dirty="0" smtClean="0"/>
                  <a:t>Distortion Noise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κ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Error vector magnitude (EVM)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/>
                          </a:rPr>
                          <m:t>Distortion</m:t>
                        </m:r>
                        <m: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/>
                          </a:rPr>
                          <m:t>magnitude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/>
                          </a:rPr>
                          <m:t>Signal</m:t>
                        </m:r>
                        <m:r>
                          <a:rPr lang="sv-SE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sv-SE" b="0" i="0" smtClean="0">
                            <a:latin typeface="Cambria Math"/>
                          </a:rPr>
                          <m:t>magntitude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>
                  <a:spcAft>
                    <a:spcPts val="1200"/>
                  </a:spcAft>
                </a:pPr>
                <a:r>
                  <a:rPr lang="en-US" dirty="0" smtClean="0"/>
                  <a:t>Source: Quantization noise (with automatic gain control)</a:t>
                </a:r>
                <a:endParaRPr lang="en-US" dirty="0"/>
              </a:p>
              <a:p>
                <a:r>
                  <a:rPr lang="en-US" dirty="0" smtClean="0"/>
                  <a:t>Receiver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ξ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Noise amplification factor (of thermal noise)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024400" cy="5526946"/>
              </a:xfrm>
              <a:blipFill rotWithShape="1">
                <a:blip r:embed="rId2"/>
                <a:stretch>
                  <a:fillRect l="-2126" t="-883" b="-1214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7650162" y="1641151"/>
                <a:ext cx="2905719" cy="2210694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000" b="1" dirty="0" smtClean="0">
                    <a:latin typeface="+mj-lt"/>
                  </a:rPr>
                  <a:t>Main Question</a:t>
                </a:r>
                <a:endParaRPr lang="en-US" sz="2000" b="1" dirty="0">
                  <a:latin typeface="+mj-lt"/>
                </a:endParaRPr>
              </a:p>
              <a:p>
                <a:pPr algn="ctr">
                  <a:spcAft>
                    <a:spcPts val="400"/>
                  </a:spcAft>
                </a:pPr>
                <a:endParaRPr lang="en-US" sz="2000" dirty="0">
                  <a:latin typeface="+mj-lt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How do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𝛿</m:t>
                    </m:r>
                    <m:r>
                      <a:rPr lang="en-US" sz="200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/>
                      </a:rPr>
                      <m:t>κ</m:t>
                    </m:r>
                    <m:r>
                      <a:rPr lang="en-US" sz="2000" i="0" dirty="0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/>
                      </a:rPr>
                      <m:t>ξ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2000" dirty="0">
                    <a:latin typeface="+mj-lt"/>
                  </a:rPr>
                  <a:t>affect the performance in massive MIMO?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50162" y="1641151"/>
                <a:ext cx="2905719" cy="2210694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17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Overview of Analytic Contributions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6979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Estimator and Predictor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904114" cy="1950297"/>
              </a:xfrm>
            </p:spPr>
            <p:txBody>
              <a:bodyPr/>
              <a:lstStyle/>
              <a:p>
                <a:r>
                  <a:rPr lang="en-US" dirty="0" smtClean="0"/>
                  <a:t>Effective Channel:</a:t>
                </a:r>
              </a:p>
              <a:p>
                <a:pPr lvl="1"/>
                <a:r>
                  <a:rPr lang="en-US" dirty="0" smtClean="0"/>
                  <a:t>Time-varying: Channel fixed but phase drifts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 smtClean="0"/>
                  <a:t>Distortion noise correlated with channels</a:t>
                </a:r>
              </a:p>
              <a:p>
                <a:r>
                  <a:rPr lang="en-US" dirty="0" smtClean="0"/>
                  <a:t>Pilot Sequence: </a:t>
                </a:r>
                <a:r>
                  <a:rPr lang="en-US" sz="2000" dirty="0" smtClean="0"/>
                  <a:t>User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 smtClean="0"/>
                  <a:t> in cell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 smtClean="0"/>
                  <a:t>: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904114" cy="1950297"/>
              </a:xfrm>
              <a:blipFill rotWithShape="1">
                <a:blip r:embed="rId2"/>
                <a:stretch>
                  <a:fillRect l="-1916" t="-218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  <p:pic>
        <p:nvPicPr>
          <p:cNvPr id="4098" name="Picture 2" descr="C:\Users\emilbjo\Google Drive\Hardware-Degradation\Presentation (ICASSP)\effectivechan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60" y="1603169"/>
            <a:ext cx="2968479" cy="4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1274120" y="3443547"/>
                <a:ext cx="9040337" cy="3532546"/>
              </a:xfrm>
              <a:prstGeom prst="roundRect">
                <a:avLst>
                  <a:gd name="adj" fmla="val 6279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000" b="1" dirty="0" smtClean="0">
                    <a:latin typeface="+mj-lt"/>
                  </a:rPr>
                  <a:t>Lemma 1</a:t>
                </a:r>
                <a:endParaRPr lang="en-US" sz="2000" b="1" dirty="0">
                  <a:latin typeface="+mj-lt"/>
                </a:endParaRPr>
              </a:p>
              <a:p>
                <a:pPr algn="ctr">
                  <a:spcAft>
                    <a:spcPts val="1800"/>
                  </a:spcAft>
                </a:pPr>
                <a:r>
                  <a:rPr lang="en-US" sz="2000" dirty="0" smtClean="0">
                    <a:latin typeface="+mj-lt"/>
                  </a:rPr>
                  <a:t>Linear minimum mean squared error (LMMSE)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sz="2000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𝑗𝑙𝑘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(</m:t>
                    </m:r>
                    <m:r>
                      <a:rPr lang="sv-SE" sz="2000" b="0" i="1" smtClean="0">
                        <a:latin typeface="Cambria Math"/>
                      </a:rPr>
                      <m:t>𝑡</m:t>
                    </m:r>
                    <m:r>
                      <a:rPr lang="sv-SE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:</a:t>
                </a:r>
              </a:p>
              <a:p>
                <a:pPr algn="ctr">
                  <a:spcAft>
                    <a:spcPts val="2000"/>
                  </a:spcAft>
                </a:pPr>
                <a:endParaRPr lang="en-US" sz="2000" dirty="0">
                  <a:latin typeface="+mj-lt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000" dirty="0" smtClean="0">
                    <a:latin typeface="+mj-lt"/>
                  </a:rPr>
                  <a:t>Error covariance: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4120" y="3443547"/>
                <a:ext cx="9040337" cy="3532546"/>
              </a:xfrm>
              <a:prstGeom prst="roundRect">
                <a:avLst>
                  <a:gd name="adj" fmla="val 6279"/>
                </a:avLst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 descr="C:\Users\emilbjo\Google Drive\Hardware-Degradation\Presentation (ICASSP)\pilot-sequenc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70" y="3014998"/>
            <a:ext cx="3660937" cy="5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milbjo\Google Drive\Hardware-Degradation\Presentation (ICASSP)\covariance-estimat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136" y="4913571"/>
            <a:ext cx="5898611" cy="10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milbjo\Google Drive\Hardware-Degradation\Presentation (ICASSP)\channel-estima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86" y="4307643"/>
            <a:ext cx="6594725" cy="108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milbjo\Google Drive\Hardware-Degradation\Presentation (ICASSP)\estimation-parameters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82" y="5791907"/>
            <a:ext cx="8967405" cy="12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>
            <a:off x="1274120" y="5675795"/>
            <a:ext cx="904033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8802290" y="1743873"/>
            <a:ext cx="15841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 algn="ctr" eaLnBrk="0" hangingPunct="0">
              <a:spcAft>
                <a:spcPts val="0"/>
              </a:spcAft>
            </a:pPr>
            <a:r>
              <a:rPr lang="en-US" sz="1800" dirty="0" smtClean="0">
                <a:latin typeface="+mn-lt"/>
              </a:rPr>
              <a:t>Need new estimator/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predictor</a:t>
            </a:r>
            <a:endParaRPr lang="en-US" sz="1800" dirty="0">
              <a:latin typeface="+mn-lt"/>
            </a:endParaRPr>
          </a:p>
        </p:txBody>
      </p:sp>
      <p:sp>
        <p:nvSpPr>
          <p:cNvPr id="15" name="Right Brace 14"/>
          <p:cNvSpPr/>
          <p:nvPr/>
        </p:nvSpPr>
        <p:spPr bwMode="auto">
          <a:xfrm>
            <a:off x="8442250" y="1667798"/>
            <a:ext cx="396043" cy="1075480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35654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Achievable User Rates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7823994" cy="5286412"/>
              </a:xfrm>
            </p:spPr>
            <p:txBody>
              <a:bodyPr/>
              <a:lstStyle/>
              <a:p>
                <a:r>
                  <a:rPr lang="en-US" dirty="0" smtClean="0"/>
                  <a:t>New Lower Bound on Rate at 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in cell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Time-varying receive combining: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𝑗𝑘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(</m:t>
                    </m:r>
                    <m:r>
                      <a:rPr lang="sv-SE" b="0" i="1" smtClean="0">
                        <a:latin typeface="Cambria Math"/>
                      </a:rPr>
                      <m:t>𝑡</m:t>
                    </m:r>
                    <m:r>
                      <a:rPr lang="sv-SE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Signal-to-interference-and-noise </a:t>
                </a:r>
                <a:r>
                  <a:rPr lang="en-US" dirty="0"/>
                  <a:t>ratio (SINR</a:t>
                </a:r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7823994" cy="5286412"/>
              </a:xfrm>
              <a:blipFill rotWithShape="1">
                <a:blip r:embed="rId2"/>
                <a:stretch>
                  <a:fillRect l="-2181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161330" y="7164213"/>
            <a:ext cx="1092200" cy="401637"/>
          </a:xfrm>
        </p:spPr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160837" y="7164213"/>
            <a:ext cx="6929485" cy="401637"/>
          </a:xfrm>
        </p:spPr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9918700" y="7164213"/>
            <a:ext cx="527050" cy="401637"/>
          </a:xfrm>
        </p:spPr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  <p:pic>
        <p:nvPicPr>
          <p:cNvPr id="5122" name="Picture 2" descr="C:\Users\emilbjo\Google Drive\Hardware-Degradation\Presentation (ICASSP)\rate-expre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045" y="2123653"/>
            <a:ext cx="5764261" cy="98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milbjo\Google Drive\Hardware-Degradation\Presentation (ICASSP)\achievable-SIN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3" y="4355901"/>
            <a:ext cx="10420682" cy="119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7061266" y="4202202"/>
            <a:ext cx="444880" cy="188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8711587" y="5588511"/>
            <a:ext cx="1890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Receiver Noise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3385" y="3923853"/>
            <a:ext cx="16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sv-SE" sz="1800" dirty="0" smtClean="0">
                <a:latin typeface="+mn-lt"/>
              </a:rPr>
              <a:t>Signal Power</a:t>
            </a:r>
            <a:endParaRPr lang="en-US" sz="1800" dirty="0" smtClean="0">
              <a:latin typeface="+mn-lt"/>
            </a:endParaRP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V="1">
            <a:off x="9657039" y="5225214"/>
            <a:ext cx="153364" cy="3632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18" name="Rectangle 17"/>
          <p:cNvSpPr/>
          <p:nvPr/>
        </p:nvSpPr>
        <p:spPr>
          <a:xfrm>
            <a:off x="6570042" y="5588511"/>
            <a:ext cx="203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Distortion Noise</a:t>
            </a:r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 bwMode="auto">
          <a:xfrm flipV="1">
            <a:off x="7589071" y="5188085"/>
            <a:ext cx="205108" cy="4004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2591693" y="5588511"/>
            <a:ext cx="289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Inter-User Interference</a:t>
            </a: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3833738" y="2779605"/>
            <a:ext cx="360040" cy="5256584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058097" y="6104355"/>
            <a:ext cx="9040337" cy="1347890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 smtClean="0">
                <a:latin typeface="+mj-lt"/>
              </a:rPr>
              <a:t>Lemma 2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Closed form expressions for all expectations for</a:t>
            </a:r>
          </a:p>
          <a:p>
            <a:pPr algn="ctr">
              <a:spcAft>
                <a:spcPts val="1800"/>
              </a:spcAft>
            </a:pPr>
            <a:r>
              <a:rPr lang="en-US" sz="2000" dirty="0" smtClean="0">
                <a:latin typeface="+mj-lt"/>
              </a:rPr>
              <a:t>                            (maximum ratio combining (MRC))</a:t>
            </a:r>
          </a:p>
        </p:txBody>
      </p:sp>
      <p:pic>
        <p:nvPicPr>
          <p:cNvPr id="5124" name="Picture 4" descr="C:\Users\emilbjo\Google Drive\Hardware-Degradation\Presentation (ICASSP)\mr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06" y="6948825"/>
            <a:ext cx="2049458" cy="42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3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1" grpId="0"/>
      <p:bldP spid="22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Limit and Scaling 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5286412"/>
              </a:xfrm>
            </p:spPr>
            <p:txBody>
              <a:bodyPr/>
              <a:lstStyle/>
              <a:p>
                <a:r>
                  <a:rPr lang="en-US" dirty="0" smtClean="0"/>
                  <a:t>What </a:t>
                </a:r>
                <a:r>
                  <a:rPr lang="en-US" dirty="0"/>
                  <a:t>Happens to </a:t>
                </a:r>
                <a:r>
                  <a:rPr lang="en-US" dirty="0" smtClean="0"/>
                  <a:t>User Rates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𝑁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Distortion noise and receiver noise vanish!</a:t>
                </a:r>
              </a:p>
              <a:p>
                <a:pPr lvl="1">
                  <a:tabLst>
                    <a:tab pos="3230563" algn="l"/>
                  </a:tabLst>
                </a:pPr>
                <a:r>
                  <a:rPr lang="en-US" dirty="0" smtClean="0"/>
                  <a:t>Phase drifts remain: 	Reduce signal and interference power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561389" cy="5286412"/>
              </a:xfrm>
              <a:blipFill rotWithShape="1">
                <a:blip r:embed="rId2"/>
                <a:stretch>
                  <a:fillRect l="-1993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161330" y="7164213"/>
            <a:ext cx="1092200" cy="401637"/>
          </a:xfrm>
        </p:spPr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160837" y="7164213"/>
            <a:ext cx="6929485" cy="401637"/>
          </a:xfrm>
        </p:spPr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9918700" y="7164213"/>
            <a:ext cx="527050" cy="401637"/>
          </a:xfrm>
        </p:spPr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1385466" y="2843733"/>
            <a:ext cx="8712968" cy="2016224"/>
          </a:xfrm>
          <a:prstGeom prst="roundRect">
            <a:avLst>
              <a:gd name="adj" fmla="val 6279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 smtClean="0">
                <a:latin typeface="+mj-lt"/>
              </a:rPr>
              <a:t>Example:</a:t>
            </a:r>
            <a:r>
              <a:rPr lang="en-US" sz="2000" dirty="0" smtClean="0">
                <a:latin typeface="+mj-lt"/>
              </a:rPr>
              <a:t> Rates with MRC and SLOs</a:t>
            </a:r>
            <a:endParaRPr lang="en-US" sz="2000" b="1" dirty="0">
              <a:latin typeface="+mj-lt"/>
            </a:endParaRPr>
          </a:p>
        </p:txBody>
      </p:sp>
      <p:pic>
        <p:nvPicPr>
          <p:cNvPr id="6146" name="Picture 2" descr="C:\Users\emilbjo\Google Drive\Hardware-Degradation\Presentation (ICASSP)\asymptotic-lim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37" y="3195883"/>
            <a:ext cx="6787477" cy="136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774300" y="4461376"/>
            <a:ext cx="3960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Inner product of pilot sequences</a:t>
            </a:r>
          </a:p>
        </p:txBody>
      </p:sp>
      <p:sp>
        <p:nvSpPr>
          <p:cNvPr id="14" name="Right Brace 13"/>
          <p:cNvSpPr/>
          <p:nvPr/>
        </p:nvSpPr>
        <p:spPr bwMode="auto">
          <a:xfrm rot="5400000">
            <a:off x="6574305" y="2975089"/>
            <a:ext cx="360040" cy="2655341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 bwMode="auto">
              <a:xfrm>
                <a:off x="233338" y="5089075"/>
                <a:ext cx="10212412" cy="2363170"/>
              </a:xfrm>
              <a:prstGeom prst="roundRect">
                <a:avLst>
                  <a:gd name="adj" fmla="val 6279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000" b="1" dirty="0" smtClean="0">
                    <a:latin typeface="+mj-lt"/>
                  </a:rPr>
                  <a:t>Lemma 3</a:t>
                </a:r>
                <a:r>
                  <a:rPr lang="en-US" sz="2000" dirty="0" smtClean="0">
                    <a:latin typeface="+mj-lt"/>
                  </a:rPr>
                  <a:t> (Scaling Law on Hardware Imperfections)</a:t>
                </a:r>
              </a:p>
              <a:p>
                <a:pPr>
                  <a:spcAft>
                    <a:spcPts val="3000"/>
                  </a:spcAft>
                </a:pPr>
                <a:r>
                  <a:rPr lang="en-US" sz="2000" dirty="0" smtClean="0">
                    <a:latin typeface="+mj-lt"/>
                  </a:rPr>
                  <a:t>  Substitute   </a:t>
                </a:r>
              </a:p>
              <a:p>
                <a:pPr>
                  <a:spcAft>
                    <a:spcPts val="2800"/>
                  </a:spcAft>
                </a:pPr>
                <a:r>
                  <a:rPr lang="en-US" sz="2000" dirty="0" smtClean="0">
                    <a:latin typeface="+mj-lt"/>
                  </a:rPr>
                  <a:t>  If exponents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are selected as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smtClean="0">
                    <a:latin typeface="+mj-lt"/>
                  </a:rPr>
                  <a:t> then the SINRs stay non-zero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338" y="5089075"/>
                <a:ext cx="10212412" cy="2363170"/>
              </a:xfrm>
              <a:prstGeom prst="roundRect">
                <a:avLst>
                  <a:gd name="adj" fmla="val 6279"/>
                </a:avLst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C:\Users\emilbjo\Google Drive\Hardware-Degradation\Presentation (ICASSP)\scaling-variabl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30" y="5559340"/>
            <a:ext cx="7824683" cy="65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emilbjo\Google Drive\Hardware-Degradation\Presentations (ICASSP and ISCCSP)\scaling-laws_ISCCS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82" y="5796061"/>
            <a:ext cx="5248631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4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Scaling 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</p:spPr>
            <p:txBody>
              <a:bodyPr/>
              <a:lstStyle/>
              <a:p>
                <a:r>
                  <a:rPr lang="en-US" dirty="0" smtClean="0"/>
                  <a:t>Hardware can be Gradually Degraded as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𝑁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:pPr lvl="1"/>
                <a:r>
                  <a:rPr lang="en-US" dirty="0" smtClean="0"/>
                  <a:t>Increase Distortion/Receiver Noise Variances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κ</m:t>
                        </m:r>
                      </m:e>
                      <m:sup>
                        <m:r>
                          <a:rPr lang="sv-SE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dirty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ξ</m:t>
                    </m:r>
                    <m:r>
                      <a:rPr lang="sv-SE" b="0" i="0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>
                  <a:spcAft>
                    <a:spcPts val="0"/>
                  </a:spcAft>
                  <a:tabLst>
                    <a:tab pos="1793875" algn="l"/>
                  </a:tabLst>
                </a:pPr>
                <a:r>
                  <a:rPr lang="en-US" dirty="0" smtClean="0"/>
                  <a:t>Example: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0.25</m:t>
                    </m:r>
                    <m:r>
                      <a:rPr lang="sv-SE" b="0" i="1" smtClean="0">
                        <a:latin typeface="Cambria Math"/>
                        <a:ea typeface="Cambria Math"/>
                      </a:rPr>
                      <m:t>∙</m:t>
                    </m:r>
                    <m:func>
                      <m:funcPr>
                        <m:ctrlPr>
                          <a:rPr lang="sv-SE" i="1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v-SE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sv-SE" b="0" i="1" smtClean="0">
                            <a:latin typeface="Cambria Math"/>
                          </a:rPr>
                          <m:t>(</m:t>
                        </m:r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  <m:r>
                          <a:rPr lang="sv-SE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fewer quantization bits (in ADC)</a:t>
                </a:r>
                <a:r>
                  <a:rPr lang="sv-SE" b="0" i="1" dirty="0" smtClean="0">
                    <a:latin typeface="Cambria Math"/>
                  </a:rPr>
                  <a:t/>
                </a:r>
                <a:br>
                  <a:rPr lang="sv-SE" b="0" i="1" dirty="0" smtClean="0">
                    <a:latin typeface="Cambria Math"/>
                  </a:rPr>
                </a:br>
                <a:r>
                  <a:rPr lang="sv-SE" b="0" i="1" dirty="0" smtClean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5</m:t>
                    </m:r>
                    <m:func>
                      <m:funcPr>
                        <m:ctrlPr>
                          <a:rPr lang="sv-SE" b="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sv-S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sv-SE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sv-SE" b="0" i="1" smtClean="0">
                            <a:latin typeface="Cambria Math"/>
                          </a:rPr>
                          <m:t>(</m:t>
                        </m:r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  <m:r>
                          <a:rPr lang="sv-SE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dB higher noise figure (in LNA)</a:t>
                </a:r>
              </a:p>
              <a:p>
                <a:pPr lvl="1">
                  <a:spcAft>
                    <a:spcPts val="600"/>
                  </a:spcAft>
                  <a:tabLst>
                    <a:tab pos="1793875" algn="l"/>
                  </a:tabLst>
                </a:pPr>
                <a:r>
                  <a:rPr lang="en-US" dirty="0" smtClean="0"/>
                  <a:t>Circuit power: Inversely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κ</m:t>
                        </m:r>
                      </m:e>
                      <m:sup>
                        <m:r>
                          <a:rPr lang="sv-SE" i="1" dirty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dirty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Decrease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sv-SE" i="1">
                                <a:latin typeface="Cambria Math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Increase Phase Drift Variance with SLOs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sv-SE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sv-SE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sv-SE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sv-SE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r>
                          <a:rPr lang="sv-SE" b="0" i="1" smtClean="0">
                            <a:latin typeface="Cambria Math"/>
                          </a:rPr>
                          <m:t>(</m:t>
                        </m:r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  <m:r>
                          <a:rPr lang="sv-SE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Example: Increase phase noise variance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𝛿</m:t>
                    </m:r>
                  </m:oMath>
                </a14:m>
                <a:r>
                  <a:rPr lang="en-US" dirty="0" smtClean="0"/>
                  <a:t> or handle 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  <a:blipFill rotWithShape="1">
                <a:blip r:embed="rId2"/>
                <a:stretch>
                  <a:fillRect l="-1993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p:sp>
        <p:nvSpPr>
          <p:cNvPr id="15" name="Rectangle 14"/>
          <p:cNvSpPr/>
          <p:nvPr/>
        </p:nvSpPr>
        <p:spPr>
          <a:xfrm>
            <a:off x="305346" y="2736589"/>
            <a:ext cx="1714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 algn="ctr" eaLnBrk="0" hangingPunct="0">
              <a:spcAft>
                <a:spcPts val="0"/>
              </a:spcAft>
            </a:pPr>
            <a:r>
              <a:rPr lang="en-US" sz="1800" dirty="0" smtClean="0">
                <a:latin typeface="+mn-lt"/>
              </a:rPr>
              <a:t>Additive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distortions</a:t>
            </a:r>
            <a:endParaRPr lang="en-US" sz="1800" dirty="0">
              <a:latin typeface="+mn-lt"/>
            </a:endParaRPr>
          </a:p>
        </p:txBody>
      </p:sp>
      <p:sp>
        <p:nvSpPr>
          <p:cNvPr id="16" name="Right Brace 15"/>
          <p:cNvSpPr/>
          <p:nvPr/>
        </p:nvSpPr>
        <p:spPr bwMode="auto">
          <a:xfrm rot="10800000">
            <a:off x="2019617" y="2339673"/>
            <a:ext cx="301952" cy="1440163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346" y="4171390"/>
            <a:ext cx="1714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 algn="ctr" eaLnBrk="0" hangingPunct="0">
              <a:spcAft>
                <a:spcPts val="0"/>
              </a:spcAft>
            </a:pPr>
            <a:r>
              <a:rPr lang="en-US" sz="1800" dirty="0" smtClean="0">
                <a:latin typeface="+mn-lt"/>
              </a:rPr>
              <a:t>Multiplicative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distortions</a:t>
            </a:r>
            <a:endParaRPr lang="en-US" sz="1800" dirty="0">
              <a:latin typeface="+mn-lt"/>
            </a:endParaRPr>
          </a:p>
        </p:txBody>
      </p:sp>
      <p:sp>
        <p:nvSpPr>
          <p:cNvPr id="18" name="Right Brace 17"/>
          <p:cNvSpPr/>
          <p:nvPr/>
        </p:nvSpPr>
        <p:spPr bwMode="auto">
          <a:xfrm rot="10800000">
            <a:off x="2019616" y="4129156"/>
            <a:ext cx="301953" cy="730801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2160837" y="7164213"/>
            <a:ext cx="6929485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Massive MIMO Systems with Hardware-Constrained Base Stations, E. Björnson (Supélec, KTH)</a:t>
            </a:r>
            <a:endParaRPr lang="sv-SE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9918700" y="7164213"/>
            <a:ext cx="527050" cy="401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v-SE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/>
              <p:cNvSpPr/>
              <p:nvPr/>
            </p:nvSpPr>
            <p:spPr bwMode="auto">
              <a:xfrm>
                <a:off x="233338" y="5089075"/>
                <a:ext cx="10212412" cy="2363170"/>
              </a:xfrm>
              <a:prstGeom prst="roundRect">
                <a:avLst>
                  <a:gd name="adj" fmla="val 6279"/>
                </a:avLst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000" b="1" dirty="0">
                    <a:latin typeface="+mj-lt"/>
                  </a:rPr>
                  <a:t>Lemma 3</a:t>
                </a:r>
                <a:r>
                  <a:rPr lang="en-US" sz="2000" dirty="0" smtClean="0">
                    <a:latin typeface="+mj-lt"/>
                  </a:rPr>
                  <a:t> (Scaling Law on Hardware Imperfections)</a:t>
                </a:r>
              </a:p>
              <a:p>
                <a:pPr>
                  <a:spcAft>
                    <a:spcPts val="3000"/>
                  </a:spcAft>
                </a:pPr>
                <a:r>
                  <a:rPr lang="en-US" sz="2000" dirty="0" smtClean="0">
                    <a:latin typeface="+mj-lt"/>
                  </a:rPr>
                  <a:t>  Substitute   </a:t>
                </a:r>
              </a:p>
              <a:p>
                <a:pPr>
                  <a:spcAft>
                    <a:spcPts val="2800"/>
                  </a:spcAft>
                </a:pPr>
                <a:r>
                  <a:rPr lang="en-US" sz="2000" dirty="0" smtClean="0">
                    <a:latin typeface="+mj-lt"/>
                  </a:rPr>
                  <a:t>  If exponents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/>
                          </a:rPr>
                          <m:t>τ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are selected as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smtClean="0">
                    <a:latin typeface="+mj-lt"/>
                  </a:rPr>
                  <a:t> then the SINRs stay non-zero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Rounded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338" y="5089075"/>
                <a:ext cx="10212412" cy="2363170"/>
              </a:xfrm>
              <a:prstGeom prst="roundRect">
                <a:avLst>
                  <a:gd name="adj" fmla="val 6279"/>
                </a:avLst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C:\Users\emilbjo\Google Drive\Hardware-Degradation\Presentation (ICASSP)\scaling-variab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30" y="5559340"/>
            <a:ext cx="7824683" cy="65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emilbjo\Google Drive\Hardware-Degradation\Presentations (ICASSP and ISCCSP)\scaling-laws_ISCCS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82" y="5796061"/>
            <a:ext cx="5248631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8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Numerical Example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6459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948189"/>
            <a:ext cx="10691813" cy="288032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Simulation Scenario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688090" cy="5286412"/>
              </a:xfrm>
            </p:spPr>
            <p:txBody>
              <a:bodyPr/>
              <a:lstStyle/>
              <a:p>
                <a:r>
                  <a:rPr lang="en-US" dirty="0" smtClean="0"/>
                  <a:t>Main Characteristics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𝐾</m:t>
                    </m:r>
                    <m:r>
                      <a:rPr lang="en-US" i="1" dirty="0" smtClean="0">
                        <a:latin typeface="Cambria Math"/>
                      </a:rPr>
                      <m:t>=8</m:t>
                    </m:r>
                  </m:oMath>
                </a14:m>
                <a:r>
                  <a:rPr lang="en-US" dirty="0" smtClean="0"/>
                  <a:t>, uniform UE distribution in 8 virtual sectors (&gt; 35 m)</a:t>
                </a:r>
              </a:p>
              <a:p>
                <a:pPr lvl="1"/>
                <a:r>
                  <a:rPr lang="en-US" dirty="0" smtClean="0"/>
                  <a:t>Typical 3GPP </a:t>
                </a:r>
                <a:r>
                  <a:rPr lang="en-US" dirty="0" err="1" smtClean="0"/>
                  <a:t>pathloss</a:t>
                </a:r>
                <a:r>
                  <a:rPr lang="en-US" dirty="0" smtClean="0"/>
                  <a:t> model</a:t>
                </a:r>
              </a:p>
              <a:p>
                <a:pPr marL="295275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688090" cy="5286412"/>
              </a:xfrm>
              <a:blipFill rotWithShape="1">
                <a:blip r:embed="rId2"/>
                <a:stretch>
                  <a:fillRect l="-1964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  <p:pic>
        <p:nvPicPr>
          <p:cNvPr id="7170" name="Picture 2" descr="C:\Users\emilbjo\Google Drive\Hardware-Degradation\Presentation (ICASSP)\simulationscenari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42" y="2851703"/>
            <a:ext cx="7488832" cy="45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 bwMode="auto">
              <a:xfrm>
                <a:off x="233338" y="3563813"/>
                <a:ext cx="3096344" cy="2952328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sv-SE" sz="2000" b="1" dirty="0" smtClean="0">
                    <a:latin typeface="+mj-lt"/>
                  </a:rPr>
                  <a:t>Assumptions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sv-SE" sz="2000" dirty="0" smtClean="0">
                    <a:latin typeface="+mj-lt"/>
                  </a:rPr>
                  <a:t>Pilot </a:t>
                </a:r>
                <a:r>
                  <a:rPr lang="en-US" sz="2000" dirty="0" smtClean="0">
                    <a:latin typeface="+mj-lt"/>
                  </a:rPr>
                  <a:t>sequences</a:t>
                </a:r>
                <a:r>
                  <a:rPr lang="sv-SE" sz="2000" dirty="0" smtClean="0">
                    <a:latin typeface="+mj-lt"/>
                  </a:rPr>
                  <a:t>:</a:t>
                </a:r>
                <a:br>
                  <a:rPr lang="sv-SE" sz="2000" dirty="0" smtClean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i="1" dirty="0" smtClean="0">
                          <a:latin typeface="Cambria Math"/>
                        </a:rPr>
                        <m:t>𝐵</m:t>
                      </m:r>
                      <m:r>
                        <a:rPr lang="sv-SE" sz="2000" i="1" dirty="0" smtClean="0">
                          <a:latin typeface="Cambria Math"/>
                        </a:rPr>
                        <m:t>=8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Coherence block:</a:t>
                </a:r>
                <a:br>
                  <a:rPr lang="en-US" sz="2000" dirty="0" smtClean="0"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𝑇</m:t>
                      </m:r>
                      <m:r>
                        <a:rPr lang="en-US" sz="2000" i="1" dirty="0" smtClean="0">
                          <a:latin typeface="Cambria Math"/>
                        </a:rPr>
                        <m:t>=500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2000" dirty="0" smtClean="0">
                    <a:latin typeface="+mj-lt"/>
                  </a:rPr>
                  <a:t>Number of antennas: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000" b="0" i="1" dirty="0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2000" i="1" dirty="0" smtClean="0">
                          <a:latin typeface="Cambria Math"/>
                        </a:rPr>
                        <m:t>𝑁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sv-SE" sz="2000" b="0" i="1" dirty="0" smtClean="0">
                          <a:latin typeface="Cambria Math"/>
                          <a:ea typeface="Cambria Math"/>
                        </a:rPr>
                        <m:t>500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338" y="3563813"/>
                <a:ext cx="3096344" cy="2952328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3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Sum Rates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</p:spPr>
            <p:txBody>
              <a:bodyPr/>
              <a:lstStyle/>
              <a:p>
                <a:r>
                  <a:rPr lang="sv-SE" dirty="0" smtClean="0"/>
                  <a:t>Three Cases</a:t>
                </a:r>
              </a:p>
              <a:p>
                <a:pPr lvl="1"/>
                <a:r>
                  <a:rPr lang="sv-SE" dirty="0" smtClean="0"/>
                  <a:t>Ideal Hardware</a:t>
                </a:r>
              </a:p>
              <a:p>
                <a:pPr lvl="1"/>
                <a:r>
                  <a:rPr lang="en-US" dirty="0" smtClean="0"/>
                  <a:t>Fixed imperfect hardware:</a:t>
                </a:r>
                <a:br>
                  <a:rPr lang="en-US" dirty="0" smtClean="0"/>
                </a:br>
                <a:r>
                  <a:rPr lang="en-US" dirty="0" smtClean="0"/>
                  <a:t>(8 bit ADCs, 2 dB noise figure, phase noise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sv-SE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Variable Imperfect hardware: As in Lemma 3 for CLO/SLOs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5" y="1565259"/>
                <a:ext cx="8561388" cy="5286412"/>
              </a:xfrm>
              <a:blipFill rotWithShape="1">
                <a:blip r:embed="rId2"/>
                <a:stretch>
                  <a:fillRect l="-1993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  <p:sp>
        <p:nvSpPr>
          <p:cNvPr id="10" name="Rounded Rectangle 9"/>
          <p:cNvSpPr/>
          <p:nvPr/>
        </p:nvSpPr>
        <p:spPr bwMode="auto">
          <a:xfrm>
            <a:off x="89322" y="3701352"/>
            <a:ext cx="3888432" cy="187868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200"/>
              </a:spcAft>
            </a:pPr>
            <a:r>
              <a:rPr lang="sv-SE" sz="2000" b="1" dirty="0" smtClean="0">
                <a:latin typeface="+mj-lt"/>
              </a:rPr>
              <a:t>Observations</a:t>
            </a: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Manageable impact if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scaling laws </a:t>
            </a:r>
            <a:r>
              <a:rPr lang="sv-SE" sz="2000" dirty="0" err="1" smtClean="0">
                <a:latin typeface="+mj-lt"/>
              </a:rPr>
              <a:t>are</a:t>
            </a:r>
            <a:r>
              <a:rPr lang="sv-SE" sz="2000" dirty="0" smtClean="0">
                <a:latin typeface="+mj-lt"/>
              </a:rPr>
              <a:t> fulfilled</a:t>
            </a:r>
            <a:endParaRPr lang="en-US" sz="2000" dirty="0" smtClean="0"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Otherwise: Drastic reduction</a:t>
            </a:r>
          </a:p>
        </p:txBody>
      </p:sp>
      <p:pic>
        <p:nvPicPr>
          <p:cNvPr id="2052" name="Picture 4" descr="C:\Users\emilbjo\Google Drive\Hardware-Degradation\Presentations (ICASSP and ISCCSP)\imperfections_ISCC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2339677"/>
            <a:ext cx="4395019" cy="54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0" y="6876181"/>
            <a:ext cx="10691813" cy="6834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9322" y="5844660"/>
            <a:ext cx="3888432" cy="131955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 smtClean="0">
                <a:latin typeface="+mj-lt"/>
              </a:rPr>
              <a:t>Separate</a:t>
            </a:r>
            <a:r>
              <a:rPr lang="sv-SE" sz="2000" b="1" dirty="0" smtClean="0">
                <a:latin typeface="+mj-lt"/>
              </a:rPr>
              <a:t> </a:t>
            </a:r>
            <a:r>
              <a:rPr lang="en-US" sz="2000" b="1" dirty="0" smtClean="0">
                <a:latin typeface="+mj-lt"/>
              </a:rPr>
              <a:t>Oscillators</a:t>
            </a:r>
          </a:p>
          <a:p>
            <a:pPr algn="ctr">
              <a:spcAft>
                <a:spcPts val="1200"/>
              </a:spcAft>
            </a:pPr>
            <a:r>
              <a:rPr lang="en-US" sz="2000" dirty="0" smtClean="0">
                <a:latin typeface="+mj-lt"/>
              </a:rPr>
              <a:t>Can tolerate much more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phase noise!</a:t>
            </a:r>
          </a:p>
        </p:txBody>
      </p:sp>
      <p:pic>
        <p:nvPicPr>
          <p:cNvPr id="1027" name="Picture 3" descr="C:\Users\emilbjo\Google Drive\Hardware-Degradation\Presentations (ICASSP and ISCCSP)\simulation1_new2high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70" y="3537918"/>
            <a:ext cx="6462143" cy="391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5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Conclusions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8547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Conjecture for Massive MIMO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130423" y="1565259"/>
            <a:ext cx="8561389" cy="528641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sv-SE" i="1" dirty="0" smtClean="0"/>
              <a:t>”</a:t>
            </a:r>
            <a:r>
              <a:rPr lang="en-US" i="1" dirty="0" smtClean="0"/>
              <a:t>Massive </a:t>
            </a:r>
            <a:r>
              <a:rPr lang="en-US" i="1" dirty="0"/>
              <a:t>MIMO can be built with inexpensive, low-power components</a:t>
            </a:r>
            <a:r>
              <a:rPr lang="en-US" i="1" dirty="0" smtClean="0"/>
              <a:t>.”</a:t>
            </a:r>
            <a:endParaRPr lang="en-US" dirty="0"/>
          </a:p>
          <a:p>
            <a:pPr marL="0" indent="0">
              <a:buNone/>
            </a:pPr>
            <a:r>
              <a:rPr lang="en-US" i="1" dirty="0" smtClean="0"/>
              <a:t>“Massive </a:t>
            </a:r>
            <a:r>
              <a:rPr lang="en-US" i="1" dirty="0"/>
              <a:t>MIMO reduces the constraints on accuracy and linearity of each individual </a:t>
            </a:r>
            <a:r>
              <a:rPr lang="en-US" i="1" dirty="0" smtClean="0"/>
              <a:t>amplifier and </a:t>
            </a:r>
            <a:r>
              <a:rPr lang="en-US" i="1" dirty="0"/>
              <a:t>RF </a:t>
            </a:r>
            <a:r>
              <a:rPr lang="en-US" i="1" dirty="0" smtClean="0"/>
              <a:t>chain.”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2000" dirty="0" smtClean="0"/>
              <a:t>“</a:t>
            </a:r>
            <a:r>
              <a:rPr lang="en-US" sz="2000" dirty="0"/>
              <a:t>Massive MIMO for next </a:t>
            </a:r>
            <a:r>
              <a:rPr lang="en-US" sz="2000" dirty="0" smtClean="0"/>
              <a:t>generation wireless </a:t>
            </a:r>
            <a:r>
              <a:rPr lang="en-US" sz="2000" dirty="0"/>
              <a:t>systems,” 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by </a:t>
            </a:r>
            <a:r>
              <a:rPr lang="en-US" sz="2000" dirty="0"/>
              <a:t>E. G. Larsson, O. </a:t>
            </a:r>
            <a:r>
              <a:rPr lang="en-US" sz="2000" dirty="0" err="1"/>
              <a:t>Edfors</a:t>
            </a:r>
            <a:r>
              <a:rPr lang="en-US" sz="2000" dirty="0"/>
              <a:t>, F. Tufvesson and T. L. </a:t>
            </a:r>
            <a:r>
              <a:rPr lang="en-US" sz="2000" dirty="0" err="1"/>
              <a:t>Marzetta</a:t>
            </a:r>
            <a:r>
              <a:rPr lang="en-US" sz="2000" dirty="0"/>
              <a:t>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 IEEE </a:t>
            </a:r>
            <a:r>
              <a:rPr lang="en-US" sz="2000" dirty="0"/>
              <a:t>Communications </a:t>
            </a:r>
            <a:r>
              <a:rPr lang="en-US" sz="2000" dirty="0" smtClean="0"/>
              <a:t>Magazine, 2014.</a:t>
            </a:r>
            <a:endParaRPr lang="sv-SE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  <p:sp>
        <p:nvSpPr>
          <p:cNvPr id="7" name="Rounded Rectangle 6"/>
          <p:cNvSpPr/>
          <p:nvPr/>
        </p:nvSpPr>
        <p:spPr bwMode="auto">
          <a:xfrm>
            <a:off x="2101354" y="5147989"/>
            <a:ext cx="7853064" cy="165618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Is this true?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2000" dirty="0" smtClean="0">
                <a:latin typeface="+mj-lt"/>
              </a:rPr>
              <a:t>There are some indicative results in the literature </a:t>
            </a:r>
            <a:r>
              <a:rPr lang="en-US" sz="2000" dirty="0" smtClean="0">
                <a:latin typeface="+mj-lt"/>
              </a:rPr>
              <a:t>[3],[7]</a:t>
            </a: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endParaRPr lang="en-US" sz="2000" dirty="0" smtClean="0">
              <a:latin typeface="+mj-lt"/>
            </a:endParaRPr>
          </a:p>
          <a:p>
            <a:pPr algn="ctr">
              <a:spcAft>
                <a:spcPts val="0"/>
              </a:spcAft>
            </a:pPr>
            <a:r>
              <a:rPr lang="en-US" sz="2000" dirty="0" smtClean="0">
                <a:latin typeface="+mj-lt"/>
              </a:rPr>
              <a:t>In this paper we provide a </a:t>
            </a:r>
            <a:r>
              <a:rPr lang="en-US" sz="2000" dirty="0">
                <a:latin typeface="+mj-lt"/>
              </a:rPr>
              <a:t>more </a:t>
            </a:r>
            <a:r>
              <a:rPr lang="en-US" sz="2000" dirty="0" smtClean="0">
                <a:latin typeface="+mj-lt"/>
              </a:rPr>
              <a:t>comprehensive answer!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1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3" y="1565259"/>
                <a:ext cx="8561389" cy="5526946"/>
              </a:xfrm>
            </p:spPr>
            <p:txBody>
              <a:bodyPr/>
              <a:lstStyle/>
              <a:p>
                <a:r>
                  <a:rPr lang="en-US" dirty="0" smtClean="0"/>
                  <a:t>Massive MIMO with Hardware Imperfections at BSs</a:t>
                </a:r>
              </a:p>
              <a:p>
                <a:pPr lvl="1"/>
                <a:r>
                  <a:rPr lang="en-US" dirty="0" smtClean="0"/>
                  <a:t>Massive MIMO is resilient to such imperfections</a:t>
                </a:r>
              </a:p>
              <a:p>
                <a:pPr lvl="1"/>
                <a:r>
                  <a:rPr lang="en-US" dirty="0" smtClean="0"/>
                  <a:t>Distortion noise and amplified receiver noise vanish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dirty="0" smtClean="0"/>
              </a:p>
              <a:p>
                <a:pPr lvl="1">
                  <a:spcAft>
                    <a:spcPts val="2000"/>
                  </a:spcAft>
                </a:pPr>
                <a:r>
                  <a:rPr lang="en-US" dirty="0" smtClean="0"/>
                  <a:t>Phase drifts remains but do not get worse</a:t>
                </a:r>
                <a:endParaRPr lang="en-US" dirty="0"/>
              </a:p>
              <a:p>
                <a:r>
                  <a:rPr lang="en-US" dirty="0" smtClean="0"/>
                  <a:t>Scaling Law for Hardware Imperfections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Distortion/receiver noise variance can increase 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</m:e>
                    </m:rad>
                  </m:oMath>
                </a14:m>
                <a:r>
                  <a:rPr lang="sv-SE" b="0" dirty="0" smtClean="0"/>
                  <a:t/>
                </a:r>
                <a:br>
                  <a:rPr lang="sv-SE" b="0" dirty="0" smtClean="0"/>
                </a:b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𝑁</m:t>
                    </m:r>
                    <m:r>
                      <a:rPr lang="en-US" i="1" dirty="0" smtClean="0">
                        <a:latin typeface="Cambria Math"/>
                      </a:rPr>
                      <m:t>=100</m:t>
                    </m:r>
                  </m:oMath>
                </a14:m>
                <a:r>
                  <a:rPr lang="en-US" dirty="0" smtClean="0"/>
                  <a:t>: 10 dB higher noise figure, 1.6 fewer quant. bits)</a:t>
                </a:r>
              </a:p>
              <a:p>
                <a:pPr lvl="1"/>
                <a:r>
                  <a:rPr lang="en-US" dirty="0" smtClean="0"/>
                  <a:t>Phase drift variance with SLOs increases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sv-SE" b="0" i="1" smtClean="0">
                            <a:latin typeface="Cambria Math"/>
                          </a:rPr>
                          <m:t>𝑁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3" y="1565259"/>
                <a:ext cx="8561389" cy="5526946"/>
              </a:xfrm>
              <a:blipFill rotWithShape="1">
                <a:blip r:embed="rId2"/>
                <a:stretch>
                  <a:fillRect l="-1993" t="-77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20</a:t>
            </a:fld>
            <a:endParaRPr lang="sv-S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/>
              <p:cNvSpPr/>
              <p:nvPr/>
            </p:nvSpPr>
            <p:spPr bwMode="auto">
              <a:xfrm>
                <a:off x="953418" y="5075981"/>
                <a:ext cx="9649072" cy="194421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000" b="1" dirty="0" smtClean="0">
                    <a:latin typeface="+mj-lt"/>
                  </a:rPr>
                  <a:t>Important Conclusions for Massive MIMO</a:t>
                </a:r>
                <a:endParaRPr lang="en-US" sz="2000" dirty="0"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Conjecture </a:t>
                </a:r>
                <a:r>
                  <a:rPr lang="en-US" sz="2000" dirty="0">
                    <a:latin typeface="+mj-lt"/>
                  </a:rPr>
                  <a:t>from IEEE Communications </a:t>
                </a:r>
                <a:r>
                  <a:rPr lang="en-US" sz="2000" dirty="0" smtClean="0">
                    <a:latin typeface="+mj-lt"/>
                  </a:rPr>
                  <a:t>Magazine is </a:t>
                </a:r>
                <a:r>
                  <a:rPr lang="en-US" sz="2000" dirty="0" smtClean="0">
                    <a:latin typeface="+mj-lt"/>
                  </a:rPr>
                  <a:t>true!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Can be deployed with inexpensive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smtClean="0">
                    <a:latin typeface="+mj-lt"/>
                  </a:rPr>
                  <a:t>and energy-efficient hardware!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sz="2000" i="1" dirty="0" smtClean="0">
                    <a:latin typeface="+mj-lt"/>
                  </a:rPr>
                  <a:t>Circuit-aware design</a:t>
                </a:r>
                <a:r>
                  <a:rPr lang="en-US" sz="2000" dirty="0" smtClean="0">
                    <a:latin typeface="+mj-lt"/>
                  </a:rPr>
                  <a:t>: Total circuit power increase 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sv-SE" sz="2000" i="1">
                            <a:latin typeface="Cambria Math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000" dirty="0" smtClean="0">
                    <a:latin typeface="+mj-lt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endParaRPr lang="en-US" sz="2000" dirty="0" smtClean="0">
                  <a:latin typeface="+mj-lt"/>
                </a:endParaRPr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3418" y="5075981"/>
                <a:ext cx="9649072" cy="1944216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9"/>
          <p:cNvSpPr txBox="1">
            <a:spLocks/>
          </p:cNvSpPr>
          <p:nvPr/>
        </p:nvSpPr>
        <p:spPr bwMode="auto">
          <a:xfrm>
            <a:off x="590004" y="1115541"/>
            <a:ext cx="1009843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 smtClean="0">
                <a:latin typeface="+mn-lt"/>
              </a:rPr>
              <a:t>Thank You for Listening!</a:t>
            </a: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endParaRPr lang="en-US" sz="2800" b="1" kern="0" baseline="0" dirty="0" smtClean="0">
              <a:latin typeface="+mn-lt"/>
            </a:endParaRPr>
          </a:p>
          <a:p>
            <a:pPr lvl="0"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800" b="1" kern="0" dirty="0">
                <a:latin typeface="+mn-lt"/>
              </a:rPr>
              <a:t>Questions?</a:t>
            </a:r>
          </a:p>
          <a:p>
            <a:pPr marR="0" lvl="0" algn="ctr" defTabSz="10429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Tx/>
              <a:tabLst/>
              <a:defRPr/>
            </a:pPr>
            <a:endParaRPr lang="en-US" kern="0" dirty="0" smtClean="0">
              <a:latin typeface="+mn-lt"/>
            </a:endParaRPr>
          </a:p>
          <a:p>
            <a:pPr algn="ctr" defTabSz="1042988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Also check out:</a:t>
            </a:r>
          </a:p>
          <a:p>
            <a:pPr algn="ctr" defTabSz="1042988">
              <a:spcBef>
                <a:spcPct val="20000"/>
              </a:spcBef>
              <a:buClr>
                <a:schemeClr val="accent2"/>
              </a:buClr>
            </a:pPr>
            <a:r>
              <a:rPr lang="en-US" sz="2000" kern="0" dirty="0" smtClean="0">
                <a:latin typeface="+mn-lt"/>
              </a:rPr>
              <a:t>E. Björnson</a:t>
            </a:r>
            <a:r>
              <a:rPr lang="en-US" sz="2000" kern="0" dirty="0">
                <a:latin typeface="+mn-lt"/>
              </a:rPr>
              <a:t>, </a:t>
            </a:r>
            <a:r>
              <a:rPr lang="en-US" sz="2000" kern="0" dirty="0" smtClean="0">
                <a:latin typeface="+mn-lt"/>
              </a:rPr>
              <a:t>M. Matthaiou</a:t>
            </a:r>
            <a:r>
              <a:rPr lang="en-US" sz="2000" kern="0" dirty="0">
                <a:latin typeface="+mn-lt"/>
              </a:rPr>
              <a:t>, </a:t>
            </a:r>
            <a:r>
              <a:rPr lang="en-US" sz="2000" kern="0" dirty="0" smtClean="0">
                <a:latin typeface="+mn-lt"/>
              </a:rPr>
              <a:t>M. </a:t>
            </a:r>
            <a:r>
              <a:rPr lang="en-US" sz="2000" kern="0" dirty="0" err="1" smtClean="0">
                <a:latin typeface="+mn-lt"/>
              </a:rPr>
              <a:t>Debbah</a:t>
            </a:r>
            <a:r>
              <a:rPr lang="en-US" sz="2000" kern="0" dirty="0">
                <a:latin typeface="+mn-lt"/>
              </a:rPr>
              <a:t>, </a:t>
            </a:r>
            <a:r>
              <a:rPr lang="en-US" sz="2000" kern="0" dirty="0" smtClean="0">
                <a:latin typeface="+mn-lt"/>
              </a:rPr>
              <a:t/>
            </a:r>
            <a:br>
              <a:rPr lang="en-US" sz="2000" kern="0" dirty="0" smtClean="0">
                <a:latin typeface="+mn-lt"/>
              </a:rPr>
            </a:br>
            <a:r>
              <a:rPr lang="en-US" sz="2000" kern="0" dirty="0">
                <a:latin typeface="+mn-lt"/>
              </a:rPr>
              <a:t>“Massive MIMO Systems with Hardware-Constrained Base Stations,” Proceedings of ICASSP, Florence, Italy, May 2014.</a:t>
            </a:r>
            <a:endParaRPr lang="en-US" sz="2000" kern="0" baseline="0" dirty="0" smtClean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6588149"/>
            <a:ext cx="10691813" cy="97152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9" name="Picture 2" descr="C:\Users\emilbjo\Google Drive\Hardware-Degradation\Presentations (ICASSP and ISCCSP)\isccs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85" y="6232340"/>
            <a:ext cx="10293897" cy="129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13D6C8-A0BE-48CD-8A78-7E887FF39E18}" type="slidenum">
              <a:rPr lang="sv-SE" smtClean="0"/>
              <a:pPr>
                <a:defRPr/>
              </a:pPr>
              <a:t>21</a:t>
            </a:fld>
            <a:endParaRPr lang="sv-S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Introduction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8598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424" y="136499"/>
            <a:ext cx="8832105" cy="1260475"/>
          </a:xfrm>
        </p:spPr>
        <p:txBody>
          <a:bodyPr/>
          <a:lstStyle/>
          <a:p>
            <a:r>
              <a:rPr lang="en-US" dirty="0" smtClean="0"/>
              <a:t>Introduction: Massive MIMO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</p:spPr>
            <p:txBody>
              <a:bodyPr/>
              <a:lstStyle/>
              <a:p>
                <a:r>
                  <a:rPr lang="en-US" dirty="0"/>
                  <a:t>Multi-Cell Multiple-Input Multiple-Output (MIMO)</a:t>
                </a:r>
              </a:p>
              <a:p>
                <a:pPr lvl="1"/>
                <a:r>
                  <a:rPr lang="en-US" dirty="0" smtClean="0"/>
                  <a:t>Cellular system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 smtClean="0"/>
                  <a:t> cells</a:t>
                </a:r>
              </a:p>
              <a:p>
                <a:pPr lvl="1"/>
                <a:r>
                  <a:rPr lang="en-US" dirty="0" smtClean="0"/>
                  <a:t>Base </a:t>
                </a:r>
                <a:r>
                  <a:rPr lang="en-US" dirty="0"/>
                  <a:t>stations (BSs)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antennas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single-antenna </a:t>
                </a:r>
                <a:r>
                  <a:rPr lang="en-US" dirty="0" smtClean="0"/>
                  <a:t>users per cell</a:t>
                </a:r>
              </a:p>
              <a:p>
                <a:pPr lvl="1"/>
                <a:r>
                  <a:rPr lang="en-US" dirty="0"/>
                  <a:t>Share a flat-fading subcarrier</a:t>
                </a:r>
              </a:p>
              <a:p>
                <a:pPr lvl="1"/>
                <a:r>
                  <a:rPr lang="en-US" dirty="0" smtClean="0"/>
                  <a:t>Beamforming: Spatially directed </a:t>
                </a:r>
                <a:br>
                  <a:rPr lang="en-US" dirty="0" smtClean="0"/>
                </a:br>
                <a:r>
                  <a:rPr lang="en-US" dirty="0" smtClean="0"/>
                  <a:t>	transmission/reception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130424" y="1565259"/>
                <a:ext cx="8400057" cy="5598954"/>
              </a:xfrm>
              <a:blipFill rotWithShape="1">
                <a:blip r:embed="rId2"/>
                <a:stretch>
                  <a:fillRect l="-2032" t="-7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  <p:pic>
        <p:nvPicPr>
          <p:cNvPr id="10" name="Picture 3" descr="C:\Users\emilbjo\Documents\Presentationer\ISY-dagen\figure_scenar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" y="4355901"/>
            <a:ext cx="5822007" cy="2596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emilbjo\Documents\Presentationer\ISY-dagen\example_coordinated_beamform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919" y="1907629"/>
            <a:ext cx="4023603" cy="324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 bwMode="auto">
              <a:xfrm>
                <a:off x="6137994" y="4931965"/>
                <a:ext cx="4464496" cy="1996511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000" b="1" dirty="0">
                    <a:latin typeface="+mj-lt"/>
                  </a:rPr>
                  <a:t>Massive MIMO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latin typeface="+mj-lt"/>
                  </a:rPr>
                  <a:t>Large arrays: e.g.,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latin typeface="Cambria Math"/>
                      </a:rPr>
                      <m:t>=200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 smtClean="0">
                    <a:latin typeface="+mj-lt"/>
                  </a:rPr>
                  <a:t>Very </a:t>
                </a:r>
                <a:r>
                  <a:rPr lang="en-US" sz="2000" dirty="0">
                    <a:latin typeface="+mj-lt"/>
                  </a:rPr>
                  <a:t>narrow </a:t>
                </a:r>
                <a:r>
                  <a:rPr lang="en-US" sz="2000" dirty="0" smtClean="0">
                    <a:latin typeface="+mj-lt"/>
                  </a:rPr>
                  <a:t>beamforming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>
                    <a:latin typeface="+mj-lt"/>
                  </a:rPr>
                  <a:t>Often: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  <m:r>
                      <a:rPr lang="en-US" sz="2000" i="1" dirty="0" smtClean="0">
                        <a:latin typeface="Cambria Math"/>
                      </a:rPr>
                      <m:t>≫</m:t>
                    </m:r>
                    <m:r>
                      <a:rPr lang="en-US" sz="2000" i="1" dirty="0" smtClean="0">
                        <a:latin typeface="Cambria Math"/>
                      </a:rPr>
                      <m:t>𝐾</m:t>
                    </m:r>
                    <m:r>
                      <a:rPr lang="en-US" sz="2000" i="1" dirty="0" smtClean="0">
                        <a:latin typeface="Cambria Math"/>
                      </a:rPr>
                      <m:t>  </m:t>
                    </m:r>
                  </m:oMath>
                </a14:m>
                <a:r>
                  <a:rPr lang="en-US" sz="2000" dirty="0">
                    <a:latin typeface="+mj-lt"/>
                  </a:rPr>
                  <a:t>(not necessary</a:t>
                </a:r>
                <a:r>
                  <a:rPr lang="en-US" sz="2000" dirty="0" smtClean="0">
                    <a:latin typeface="+mj-lt"/>
                  </a:rPr>
                  <a:t>!)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 smtClean="0">
                    <a:latin typeface="+mj-lt"/>
                  </a:rPr>
                  <a:t>Little </a:t>
                </a:r>
                <a:r>
                  <a:rPr lang="en-US" sz="2000" dirty="0">
                    <a:latin typeface="+mj-lt"/>
                  </a:rPr>
                  <a:t>interference leakage</a:t>
                </a:r>
              </a:p>
              <a:p>
                <a:pPr algn="ctr">
                  <a:spcAft>
                    <a:spcPts val="0"/>
                  </a:spcAft>
                </a:pP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7994" y="4931965"/>
                <a:ext cx="4464496" cy="1996511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New with Massive MIMO?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Many Antenna Elements?</a:t>
                </a:r>
              </a:p>
              <a:p>
                <a:pPr lvl="1"/>
                <a:r>
                  <a:rPr lang="en-US" dirty="0" smtClean="0"/>
                  <a:t>We already </a:t>
                </a:r>
                <a:r>
                  <a:rPr lang="en-US" dirty="0"/>
                  <a:t>have </a:t>
                </a:r>
                <a:r>
                  <a:rPr lang="en-US" dirty="0" smtClean="0"/>
                  <a:t>many antennas!</a:t>
                </a:r>
              </a:p>
              <a:p>
                <a:pPr lvl="1"/>
                <a:r>
                  <a:rPr lang="en-US" dirty="0" smtClean="0"/>
                  <a:t>LTE-A:</a:t>
                </a:r>
                <a14:m>
                  <m:oMath xmlns:m="http://schemas.openxmlformats.org/officeDocument/2006/math">
                    <m:r>
                      <a:rPr lang="sv-SE" b="0" i="0" dirty="0" smtClean="0">
                        <a:latin typeface="Cambria Math"/>
                      </a:rPr>
                      <m:t> </m:t>
                    </m:r>
                    <m:r>
                      <a:rPr lang="sv-SE" b="0" i="1" dirty="0" smtClean="0">
                        <a:latin typeface="Cambria Math"/>
                      </a:rPr>
                      <m:t>𝑁</m:t>
                    </m:r>
                    <m:r>
                      <a:rPr lang="sv-SE" b="0" i="0" dirty="0" smtClean="0">
                        <a:latin typeface="Cambria Math"/>
                      </a:rPr>
                      <m:t>=</m:t>
                    </m:r>
                    <m:r>
                      <a:rPr lang="en-US" i="1" dirty="0" smtClean="0">
                        <a:latin typeface="Cambria Math"/>
                      </a:rPr>
                      <m:t>3 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i="1" dirty="0" smtClean="0">
                        <a:latin typeface="Cambria Math"/>
                      </a:rPr>
                      <m:t> 4 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i="1" dirty="0" smtClean="0">
                        <a:latin typeface="Cambria Math"/>
                      </a:rPr>
                      <m:t> 20 = 240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But only 12-24 antenna ports!</a:t>
                </a:r>
              </a:p>
              <a:p>
                <a:pPr lvl="1"/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r>
                  <a:rPr lang="en-US" dirty="0" smtClean="0"/>
                  <a:t>MIMO with Many Antenna Ports</a:t>
                </a:r>
              </a:p>
              <a:p>
                <a:pPr lvl="1"/>
                <a:r>
                  <a:rPr lang="en-US" dirty="0" smtClean="0"/>
                  <a:t>Duplicate hardware components</a:t>
                </a:r>
                <a:br>
                  <a:rPr lang="en-US" dirty="0" smtClean="0"/>
                </a:br>
                <a:endParaRPr lang="en-US" dirty="0"/>
              </a:p>
              <a:p>
                <a:pPr lvl="1"/>
                <a:endParaRPr lang="sv-S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8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  <p:pic>
        <p:nvPicPr>
          <p:cNvPr id="7" name="Picture 2" descr="C:\Users\emilbjo\Dropbox\Overview Presentations\Material - Massive MIMO\figure_typicalrecei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86" y="4638392"/>
            <a:ext cx="4464496" cy="24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emilbjo\Dropbox\Overview Presentations\Material - Massive MIMO\mutliple-cell-antenn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7246" r="12263" b="4869"/>
          <a:stretch/>
        </p:blipFill>
        <p:spPr bwMode="auto">
          <a:xfrm>
            <a:off x="7188610" y="1259557"/>
            <a:ext cx="3355585" cy="2595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858074" y="3908238"/>
            <a:ext cx="39604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3 sectors, 4 vertical arrays/sector, 20 antennas/array</a:t>
            </a:r>
          </a:p>
          <a:p>
            <a:pPr algn="ctr"/>
            <a:r>
              <a:rPr lang="en-US" sz="1200" i="1" dirty="0" smtClean="0">
                <a:latin typeface="+mj-lt"/>
              </a:rPr>
              <a:t>Image source</a:t>
            </a:r>
            <a:r>
              <a:rPr lang="en-US" sz="1200" i="1" dirty="0">
                <a:latin typeface="+mj-lt"/>
              </a:rPr>
              <a:t>: </a:t>
            </a:r>
            <a:r>
              <a:rPr lang="en-US" sz="1200" i="1" dirty="0" smtClean="0">
                <a:latin typeface="+mj-lt"/>
              </a:rPr>
              <a:t>gigaom.com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 bwMode="auto">
              <a:xfrm>
                <a:off x="589186" y="4715941"/>
                <a:ext cx="5040560" cy="2148498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000" b="1" dirty="0" smtClean="0">
                    <a:latin typeface="+mj-lt"/>
                  </a:rPr>
                  <a:t>On Each Uplink Receiver Chain</a:t>
                </a:r>
                <a:endParaRPr lang="en-US" sz="2000" b="1" dirty="0">
                  <a:latin typeface="+mj-lt"/>
                </a:endParaRP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 smtClean="0">
                    <a:latin typeface="+mj-lt"/>
                  </a:rPr>
                  <a:t>Several Filters,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US" sz="2000" dirty="0" smtClean="0">
                    <a:latin typeface="+mj-lt"/>
                  </a:rPr>
                  <a:t>Low-Noise Amplifier (LNA), Mixer,</a:t>
                </a:r>
                <a:endParaRPr lang="en-US" sz="2000" dirty="0">
                  <a:latin typeface="+mj-lt"/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000" dirty="0" smtClean="0">
                    <a:latin typeface="+mj-lt"/>
                  </a:rPr>
                  <a:t>Analog-to-Digital Converter (ADC)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US" sz="2000" b="1" dirty="0" smtClean="0">
                    <a:latin typeface="+mj-lt"/>
                  </a:rPr>
                  <a:t>And:</a:t>
                </a:r>
                <a:r>
                  <a:rPr lang="en-US" sz="2000" dirty="0" smtClean="0">
                    <a:latin typeface="+mj-lt"/>
                  </a:rPr>
                  <a:t> 1 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Local Oscillators </a:t>
                </a:r>
                <a:r>
                  <a:rPr lang="en-US" sz="2000" dirty="0">
                    <a:latin typeface="+mj-lt"/>
                  </a:rPr>
                  <a:t>(</a:t>
                </a:r>
                <a:r>
                  <a:rPr lang="en-US" sz="2000" dirty="0" smtClean="0">
                    <a:latin typeface="+mj-lt"/>
                  </a:rPr>
                  <a:t>LOs)</a:t>
                </a:r>
                <a:endParaRPr lang="en-US" sz="2000" dirty="0">
                  <a:latin typeface="+mj-lt"/>
                </a:endParaRPr>
              </a:p>
              <a:p>
                <a:pPr algn="ctr">
                  <a:spcAft>
                    <a:spcPts val="400"/>
                  </a:spcAft>
                </a:pPr>
                <a:endParaRPr lang="en-US" sz="2000" dirty="0" smtClean="0">
                  <a:latin typeface="+mj-lt"/>
                </a:endParaRPr>
              </a:p>
              <a:p>
                <a:pPr algn="ctr">
                  <a:spcAft>
                    <a:spcPts val="0"/>
                  </a:spcAft>
                </a:pP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9186" y="4715941"/>
                <a:ext cx="5040560" cy="2148498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94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Hardware-Constrained Base Stations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Afford </a:t>
                </a:r>
                <a14:m>
                  <m:oMath xmlns:m="http://schemas.openxmlformats.org/officeDocument/2006/math">
                    <m:r>
                      <a:rPr lang="sv-SE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sv-SE" dirty="0" smtClean="0"/>
                  <a:t> </a:t>
                </a:r>
                <a:r>
                  <a:rPr lang="en-US" dirty="0"/>
                  <a:t>High-Quality </a:t>
                </a:r>
                <a:r>
                  <a:rPr lang="en-US" dirty="0" smtClean="0"/>
                  <a:t>Components?</a:t>
                </a:r>
              </a:p>
              <a:p>
                <a:pPr lvl="1"/>
                <a:r>
                  <a:rPr lang="en-US" spc="-30" dirty="0" smtClean="0"/>
                  <a:t>Does cost and circuit power increase linearly with </a:t>
                </a:r>
                <a14:m>
                  <m:oMath xmlns:m="http://schemas.openxmlformats.org/officeDocument/2006/math">
                    <m:r>
                      <a:rPr lang="en-US" i="1" spc="-30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pc="-30" dirty="0" smtClean="0"/>
                  <a:t>?</a:t>
                </a:r>
              </a:p>
              <a:p>
                <a:pPr lvl="1"/>
                <a:r>
                  <a:rPr lang="en-US" dirty="0" smtClean="0"/>
                  <a:t>How does cheaper and more energy-efficient  </a:t>
                </a:r>
                <a:br>
                  <a:rPr lang="en-US" dirty="0" smtClean="0"/>
                </a:br>
                <a:r>
                  <a:rPr lang="en-US" dirty="0" smtClean="0"/>
                  <a:t>hardware affect massive MIMO?</a:t>
                </a:r>
              </a:p>
              <a:p>
                <a:pPr lvl="1">
                  <a:spcBef>
                    <a:spcPts val="0"/>
                  </a:spcBef>
                </a:pPr>
                <a:endParaRPr lang="sv-SE" dirty="0" smtClean="0"/>
              </a:p>
              <a:p>
                <a:r>
                  <a:rPr lang="sv-SE" dirty="0" smtClean="0"/>
                  <a:t>Real Hardware is </a:t>
                </a:r>
                <a:r>
                  <a:rPr lang="en-US" dirty="0" smtClean="0"/>
                  <a:t>Imperfect</a:t>
                </a:r>
                <a:r>
                  <a:rPr lang="sv-SE" dirty="0" smtClean="0"/>
                  <a:t> (Non-Ideal)</a:t>
                </a:r>
              </a:p>
              <a:p>
                <a:pPr lvl="1"/>
                <a:r>
                  <a:rPr lang="en-US" dirty="0" smtClean="0"/>
                  <a:t>Less Expensive, more energy-efficient = More imperfect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9234338" y="1667504"/>
            <a:ext cx="158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lvl="1" algn="ctr" eaLnBrk="0" hangingPunct="0">
              <a:spcAft>
                <a:spcPts val="0"/>
              </a:spcAft>
            </a:pPr>
            <a:r>
              <a:rPr lang="en-US" sz="1800" dirty="0" smtClean="0">
                <a:latin typeface="+mn-lt"/>
              </a:rPr>
              <a:t>Partial answers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given in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this paper</a:t>
            </a:r>
            <a:endParaRPr lang="en-US" sz="1800" dirty="0">
              <a:latin typeface="+mn-lt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9090322" y="1619597"/>
            <a:ext cx="396043" cy="1296144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0" name="Picture 2" descr="C:\Users\emilbjo\Dropbox\Overview Presentations\Material - Massive MIMO\figure_typicalrecei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46" y="4485093"/>
            <a:ext cx="4464496" cy="24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489922" y="4233935"/>
            <a:ext cx="1669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Noise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amplification</a:t>
            </a:r>
          </a:p>
        </p:txBody>
      </p:sp>
      <p:cxnSp>
        <p:nvCxnSpPr>
          <p:cNvPr id="13" name="Curved Connector 12"/>
          <p:cNvCxnSpPr/>
          <p:nvPr/>
        </p:nvCxnSpPr>
        <p:spPr bwMode="auto">
          <a:xfrm flipV="1">
            <a:off x="6789226" y="4557101"/>
            <a:ext cx="1721872" cy="898200"/>
          </a:xfrm>
          <a:prstGeom prst="curvedConnector3">
            <a:avLst>
              <a:gd name="adj1" fmla="val 9999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8586266" y="6300117"/>
            <a:ext cx="17382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Quantization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noise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86266" y="4372435"/>
            <a:ext cx="1582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/>
            <a:r>
              <a:rPr lang="en-US" sz="1800" dirty="0" smtClean="0">
                <a:latin typeface="+mn-lt"/>
              </a:rPr>
              <a:t>Phase noise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300415" y="4925310"/>
            <a:ext cx="864096" cy="2094887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H="1">
            <a:off x="5470109" y="4719718"/>
            <a:ext cx="78638" cy="205592"/>
          </a:xfrm>
          <a:prstGeom prst="lin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1" name="Rounded Rectangle 20"/>
          <p:cNvSpPr/>
          <p:nvPr/>
        </p:nvSpPr>
        <p:spPr bwMode="auto">
          <a:xfrm>
            <a:off x="7218114" y="4925309"/>
            <a:ext cx="864096" cy="2094887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288267" y="5457719"/>
            <a:ext cx="796114" cy="1047443"/>
          </a:xfrm>
          <a:prstGeom prst="round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flipH="1" flipV="1">
            <a:off x="8074730" y="6505428"/>
            <a:ext cx="655552" cy="176779"/>
          </a:xfrm>
          <a:prstGeom prst="lin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9" name="Rounded Rectangle 28"/>
          <p:cNvSpPr/>
          <p:nvPr/>
        </p:nvSpPr>
        <p:spPr bwMode="auto">
          <a:xfrm>
            <a:off x="217463" y="4726654"/>
            <a:ext cx="3256235" cy="193350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Modeling of</a:t>
            </a:r>
            <a:br>
              <a:rPr lang="en-US" sz="2000" b="1" dirty="0" smtClean="0">
                <a:latin typeface="+mj-lt"/>
              </a:rPr>
            </a:br>
            <a:r>
              <a:rPr lang="en-US" sz="2000" b="1" dirty="0" smtClean="0">
                <a:latin typeface="+mj-lt"/>
              </a:rPr>
              <a:t>Imperfections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Essential to understand impact of low-quality low-power components!</a:t>
            </a:r>
          </a:p>
        </p:txBody>
      </p:sp>
    </p:spTree>
    <p:extLst>
      <p:ext uri="{BB962C8B-B14F-4D97-AF65-F5344CB8AC3E}">
        <p14:creationId xmlns:p14="http://schemas.microsoft.com/office/powerpoint/2010/main" val="292839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4" grpId="0"/>
      <p:bldP spid="15" grpId="0"/>
      <p:bldP spid="17" grpId="0" animBg="1"/>
      <p:bldP spid="21" grpId="0" animBg="1"/>
      <p:bldP spid="22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  <p:sp>
        <p:nvSpPr>
          <p:cNvPr id="7" name="Rubrik 1"/>
          <p:cNvSpPr txBox="1">
            <a:spLocks/>
          </p:cNvSpPr>
          <p:nvPr/>
        </p:nvSpPr>
        <p:spPr bwMode="auto">
          <a:xfrm>
            <a:off x="0" y="2351088"/>
            <a:ext cx="10691813" cy="22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2144" rIns="104287" bIns="52144" numCol="1" anchor="ctr" anchorCtr="0" compatLnSpc="1">
            <a:prstTxWarp prst="textNoShape">
              <a:avLst/>
            </a:prstTxWarp>
          </a:bodyPr>
          <a:lstStyle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2pPr>
            <a:lvl3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3pPr>
            <a:lvl4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4pPr>
            <a:lvl5pPr algn="l" defTabSz="1042988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Verdana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B81100"/>
                </a:solidFill>
                <a:latin typeface="Verdana" charset="0"/>
              </a:defRPr>
            </a:lvl9pPr>
          </a:lstStyle>
          <a:p>
            <a:pPr algn="ctr"/>
            <a:r>
              <a:rPr lang="en-US" sz="3800" b="1" dirty="0" smtClean="0"/>
              <a:t>System Model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29857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"/>
    </mc:Choice>
    <mc:Fallback xmlns="">
      <p:transition spd="slow" advTm="367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Assumptions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Channel Assumptions</a:t>
                </a:r>
              </a:p>
              <a:p>
                <a:pPr lvl="1">
                  <a:spcAft>
                    <a:spcPts val="400"/>
                  </a:spcAft>
                </a:pPr>
                <a:r>
                  <a:rPr lang="en-US" dirty="0" smtClean="0"/>
                  <a:t>Channels from cell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smtClean="0"/>
                  <a:t> to cell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 smtClean="0"/>
                  <a:t>Rayleigh fading:</a:t>
                </a:r>
              </a:p>
              <a:p>
                <a:pPr marL="295275" lvl="1" indent="0">
                  <a:spcAft>
                    <a:spcPts val="0"/>
                  </a:spcAft>
                  <a:buNone/>
                </a:pPr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Block Fading</a:t>
                </a:r>
              </a:p>
              <a:p>
                <a:pPr lvl="1"/>
                <a:r>
                  <a:rPr lang="en-US" dirty="0"/>
                  <a:t>F</a:t>
                </a:r>
                <a:r>
                  <a:rPr lang="en-US" dirty="0" smtClean="0"/>
                  <a:t>ixed realizations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channel uses (coherence block)</a:t>
                </a:r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endParaRPr lang="en-US" dirty="0" smtClean="0"/>
              </a:p>
              <a:p>
                <a:r>
                  <a:rPr lang="en-US" dirty="0" smtClean="0"/>
                  <a:t>Uplink Signals</a:t>
                </a:r>
              </a:p>
              <a:p>
                <a:pPr lvl="1"/>
                <a:r>
                  <a:rPr lang="en-US" dirty="0" smtClean="0"/>
                  <a:t>From 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cell </a:t>
                </a:r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𝑙𝑘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(</m:t>
                    </m:r>
                    <m:r>
                      <a:rPr lang="sv-SE" b="0" i="1" smtClean="0">
                        <a:latin typeface="Cambria Math"/>
                      </a:rPr>
                      <m:t>𝑡</m:t>
                    </m:r>
                    <m:r>
                      <a:rPr lang="sv-SE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 with power</a:t>
                </a:r>
              </a:p>
              <a:p>
                <a:pPr lvl="1"/>
                <a:r>
                  <a:rPr lang="en-US" dirty="0" smtClean="0"/>
                  <a:t>Used for both pilot and data</a:t>
                </a:r>
              </a:p>
              <a:p>
                <a:pPr lvl="1"/>
                <a:r>
                  <a:rPr lang="en-US" dirty="0" smtClean="0"/>
                  <a:t>Signals from cell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smtClean="0"/>
                  <a:t>: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807" b="-5882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  <p:pic>
        <p:nvPicPr>
          <p:cNvPr id="2053" name="Picture 5" descr="C:\Users\emilbjo\Google Drive\Hardware-Degradation\Presentation (ICASSP)\channel-collec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57" y="1967762"/>
            <a:ext cx="3868626" cy="56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milbjo\Google Drive\Hardware-Degradation\Presentation (ICASSP)\channel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792" y="2367963"/>
            <a:ext cx="5287642" cy="6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milbjo\Google Drive\Hardware-Degradation\Presentation (ICASSP)\figure_protoc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16" y="4188800"/>
            <a:ext cx="7392386" cy="124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milbjo\Google Drive\Hardware-Degradation\Presentation (ICASSP)\signalpow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35" y="5924916"/>
            <a:ext cx="2372653" cy="57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milbjo\Google Drive\Hardware-Degradation\Presentation (ICASSP)\signal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49" y="6673470"/>
            <a:ext cx="4453567" cy="5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</a:t>
            </a:r>
            <a:r>
              <a:rPr lang="en-US" dirty="0" smtClean="0"/>
              <a:t>and New Uplink Model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Received in Cell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marL="295275" lvl="1" indent="0">
                  <a:buNone/>
                </a:pPr>
                <a:endParaRPr lang="en-US" dirty="0"/>
              </a:p>
              <a:p>
                <a:r>
                  <a:rPr lang="en-US" dirty="0" smtClean="0"/>
                  <a:t>New Generalized Model: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2126" t="-92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161330" y="7164213"/>
            <a:ext cx="1092200" cy="401637"/>
          </a:xfrm>
        </p:spPr>
        <p:txBody>
          <a:bodyPr/>
          <a:lstStyle/>
          <a:p>
            <a:pPr>
              <a:defRPr/>
            </a:pPr>
            <a:r>
              <a:rPr lang="sv-SE" smtClean="0"/>
              <a:t>2014-05-21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Circuit-Aware Design of Energy-Efficient Massive MIMO Systems, E. Björnson (Supélec, KTH)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497B43A-E045-4D00-A77B-F2C1CD628E9C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  <p:pic>
        <p:nvPicPr>
          <p:cNvPr id="7" name="Picture 3" descr="C:\Users\emilbjo\Google Drive\Hardware-Degradation\Presentation (ICASSP)\systemmode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4" y="3931419"/>
            <a:ext cx="6773352" cy="136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emilbjo\Google Drive\Hardware-Degradation\Presentation (ICASSP)\systemmodel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669" y="1261298"/>
            <a:ext cx="4431762" cy="136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H="1" flipV="1">
            <a:off x="9450362" y="1998237"/>
            <a:ext cx="331753" cy="3729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907093" y="2341418"/>
                <a:ext cx="1911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763" lvl="1" algn="ctr"/>
                <a:r>
                  <a:rPr lang="en-US" sz="1800" dirty="0" smtClean="0">
                    <a:latin typeface="+mn-lt"/>
                  </a:rPr>
                  <a:t>Thermal noise </a:t>
                </a:r>
                <a:br>
                  <a:rPr lang="en-US" sz="1800" dirty="0" smtClean="0">
                    <a:latin typeface="+mn-lt"/>
                  </a:rPr>
                </a:br>
                <a:r>
                  <a:rPr lang="en-US" sz="1800" dirty="0" smtClean="0">
                    <a:latin typeface="+mn-lt"/>
                  </a:rPr>
                  <a:t>(variance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sv-SE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093" y="2341418"/>
                <a:ext cx="1911421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911" t="-4717" r="-2229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650162" y="2987749"/>
                <a:ext cx="161005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763" lvl="1" algn="ctr"/>
                <a:r>
                  <a:rPr lang="en-US" sz="1800" dirty="0" smtClean="0">
                    <a:latin typeface="+mn-lt"/>
                  </a:rPr>
                  <a:t>Signal from </a:t>
                </a:r>
                <a:br>
                  <a:rPr lang="en-US" sz="1800" dirty="0" smtClean="0">
                    <a:latin typeface="+mn-lt"/>
                  </a:rPr>
                </a:br>
                <a:r>
                  <a:rPr lang="en-US" sz="1800" dirty="0" smtClean="0">
                    <a:latin typeface="+mn-lt"/>
                  </a:rPr>
                  <a:t>UEs in cell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𝑙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162" y="2987749"/>
                <a:ext cx="1610056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652" t="-4717" r="-2652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967957" y="2492821"/>
                <a:ext cx="19563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763" lvl="1" algn="ctr"/>
                <a:r>
                  <a:rPr lang="sv-SE" sz="1800" dirty="0" smtClean="0">
                    <a:latin typeface="+mn-lt"/>
                  </a:rPr>
                  <a:t>Channels from </a:t>
                </a:r>
                <a:br>
                  <a:rPr lang="sv-SE" sz="1800" dirty="0" smtClean="0">
                    <a:latin typeface="+mn-lt"/>
                  </a:rPr>
                </a:br>
                <a:r>
                  <a:rPr lang="sv-SE" sz="1800" dirty="0" err="1" smtClean="0">
                    <a:latin typeface="+mn-lt"/>
                  </a:rPr>
                  <a:t>UEs</a:t>
                </a:r>
                <a:r>
                  <a:rPr lang="sv-SE" sz="1800" dirty="0" smtClean="0">
                    <a:latin typeface="+mn-lt"/>
                  </a:rPr>
                  <a:t> in cell </a:t>
                </a:r>
                <a14:m>
                  <m:oMath xmlns:m="http://schemas.openxmlformats.org/officeDocument/2006/math">
                    <m:r>
                      <a:rPr lang="sv-SE" sz="1800" i="1" dirty="0" smtClean="0">
                        <a:latin typeface="Cambria Math"/>
                      </a:rPr>
                      <m:t>𝑙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57" y="2492821"/>
                <a:ext cx="195630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2181" t="-4717" r="-1869" b="-1415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1" idx="0"/>
          </p:cNvCxnSpPr>
          <p:nvPr/>
        </p:nvCxnSpPr>
        <p:spPr bwMode="auto">
          <a:xfrm flipH="1" flipV="1">
            <a:off x="7680377" y="1998239"/>
            <a:ext cx="774813" cy="9895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6946109" y="1998237"/>
            <a:ext cx="194565" cy="4945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22" name="Rounded Rectangle 21"/>
          <p:cNvSpPr/>
          <p:nvPr/>
        </p:nvSpPr>
        <p:spPr bwMode="auto">
          <a:xfrm>
            <a:off x="144014" y="5508029"/>
            <a:ext cx="4877771" cy="19741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en-US" sz="2000" b="1" dirty="0" smtClean="0">
                <a:latin typeface="+mj-lt"/>
              </a:rPr>
              <a:t>Phase Drift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400"/>
              </a:spcAft>
            </a:pPr>
            <a:endParaRPr lang="en-US" sz="2000" dirty="0">
              <a:latin typeface="+mj-lt"/>
            </a:endParaRPr>
          </a:p>
          <a:p>
            <a:pPr algn="ctr">
              <a:spcAft>
                <a:spcPts val="0"/>
              </a:spcAft>
            </a:pPr>
            <a:endParaRPr lang="en-US" sz="2000" dirty="0" smtClean="0">
              <a:latin typeface="+mj-lt"/>
            </a:endParaRP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Rotates phases by Wiener process:</a:t>
            </a:r>
          </a:p>
        </p:txBody>
      </p:sp>
      <p:pic>
        <p:nvPicPr>
          <p:cNvPr id="3074" name="Picture 2" descr="C:\Users\emilbjo\Google Drive\Hardware-Degradation\Presentation (ICASSP)\phase-noise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15" y="7020197"/>
            <a:ext cx="3164300" cy="55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milbjo\Google Drive\Hardware-Degradation\Presentation (ICASSP)\phase-noise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7" y="6084093"/>
            <a:ext cx="4716440" cy="45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/>
          <p:cNvSpPr/>
          <p:nvPr/>
        </p:nvSpPr>
        <p:spPr bwMode="auto">
          <a:xfrm>
            <a:off x="5201891" y="5508029"/>
            <a:ext cx="5315312" cy="197418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en-US" sz="2000" b="1" dirty="0" smtClean="0">
                <a:latin typeface="+mj-lt"/>
              </a:rPr>
              <a:t>Distortion Noise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1800"/>
              </a:spcAft>
            </a:pPr>
            <a:endParaRPr lang="en-US" sz="2000" dirty="0" smtClean="0">
              <a:latin typeface="+mj-lt"/>
            </a:endParaRPr>
          </a:p>
          <a:p>
            <a:pPr algn="ctr">
              <a:spcAft>
                <a:spcPts val="400"/>
              </a:spcAft>
            </a:pPr>
            <a:r>
              <a:rPr lang="en-US" sz="2000" dirty="0" smtClean="0">
                <a:latin typeface="+mj-lt"/>
              </a:rPr>
              <a:t>Proportional to received signal:</a:t>
            </a:r>
          </a:p>
        </p:txBody>
      </p:sp>
      <p:pic>
        <p:nvPicPr>
          <p:cNvPr id="3076" name="Picture 4" descr="C:\Users\emilbjo\Google Drive\Hardware-Degradation\Presentation (ICASSP)\distortion-nois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42" y="6084093"/>
            <a:ext cx="2703091" cy="5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 bwMode="auto">
          <a:xfrm>
            <a:off x="7722170" y="3777734"/>
            <a:ext cx="2761703" cy="1633184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Aft>
                <a:spcPts val="0"/>
              </a:spcAft>
            </a:pPr>
            <a:r>
              <a:rPr lang="en-US" sz="2000" b="1" dirty="0" smtClean="0">
                <a:latin typeface="+mj-lt"/>
              </a:rPr>
              <a:t>Receiver Noise</a:t>
            </a:r>
            <a:endParaRPr lang="en-US" sz="2000" b="1" dirty="0">
              <a:latin typeface="+mj-lt"/>
            </a:endParaRPr>
          </a:p>
          <a:p>
            <a:pPr algn="ctr">
              <a:spcAft>
                <a:spcPts val="400"/>
              </a:spcAft>
            </a:pPr>
            <a:endParaRPr lang="en-US" sz="2000" dirty="0">
              <a:latin typeface="+mj-lt"/>
            </a:endParaRPr>
          </a:p>
          <a:p>
            <a:pPr algn="ctr">
              <a:spcAft>
                <a:spcPts val="0"/>
              </a:spcAft>
            </a:pPr>
            <a:endParaRPr lang="en-US" sz="2000" dirty="0" smtClean="0">
              <a:latin typeface="+mj-lt"/>
            </a:endParaRPr>
          </a:p>
        </p:txBody>
      </p:sp>
      <p:pic>
        <p:nvPicPr>
          <p:cNvPr id="3080" name="Picture 8" descr="C:\Users\emilbjo\Google Drive\Hardware-Degradation\Presentation (ICASSP)\distnoisevarianc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98" y="6786357"/>
            <a:ext cx="5141290" cy="88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milbjo\Google Drive\Hardware-Degradation\Presentation (ICASSP)\noise-amplificati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6" y="4042766"/>
            <a:ext cx="2549558" cy="146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22" idx="0"/>
          </p:cNvCxnSpPr>
          <p:nvPr/>
        </p:nvCxnSpPr>
        <p:spPr bwMode="auto">
          <a:xfrm flipH="1" flipV="1">
            <a:off x="2249562" y="4775397"/>
            <a:ext cx="333338" cy="732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 flipV="1">
            <a:off x="7140674" y="4499917"/>
            <a:ext cx="581496" cy="1117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H="1" flipV="1">
            <a:off x="5489922" y="4719500"/>
            <a:ext cx="1456187" cy="7885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34" name="Oval 33"/>
          <p:cNvSpPr/>
          <p:nvPr/>
        </p:nvSpPr>
        <p:spPr bwMode="auto">
          <a:xfrm flipH="1">
            <a:off x="9628179" y="4853153"/>
            <a:ext cx="287717" cy="490743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5" name="Oval 44"/>
          <p:cNvSpPr/>
          <p:nvPr/>
        </p:nvSpPr>
        <p:spPr bwMode="auto">
          <a:xfrm flipH="1">
            <a:off x="3914168" y="6953106"/>
            <a:ext cx="277821" cy="421471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6" name="Oval 45"/>
          <p:cNvSpPr/>
          <p:nvPr/>
        </p:nvSpPr>
        <p:spPr bwMode="auto">
          <a:xfrm flipH="1">
            <a:off x="6127665" y="6860134"/>
            <a:ext cx="298359" cy="436617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71506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8" grpId="0" animBg="1"/>
      <p:bldP spid="34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KTH Eng Logo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TH - without footer">
  <a:themeElements>
    <a:clrScheme name="KTH Colou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C54A6"/>
      </a:accent1>
      <a:accent2>
        <a:srgbClr val="808080"/>
      </a:accent2>
      <a:accent3>
        <a:srgbClr val="9D102D"/>
      </a:accent3>
      <a:accent4>
        <a:srgbClr val="E3DCC0"/>
      </a:accent4>
      <a:accent5>
        <a:srgbClr val="7F8E2B"/>
      </a:accent5>
      <a:accent6>
        <a:srgbClr val="404616"/>
      </a:accent6>
      <a:hlink>
        <a:srgbClr val="009999"/>
      </a:hlink>
      <a:folHlink>
        <a:srgbClr val="99CC00"/>
      </a:folHlink>
    </a:clrScheme>
    <a:fontScheme name="KTH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em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em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16205</TotalTime>
  <Words>1277</Words>
  <Application>Microsoft Office PowerPoint</Application>
  <PresentationFormat>Custom</PresentationFormat>
  <Paragraphs>258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Verdana</vt:lpstr>
      <vt:lpstr>Times</vt:lpstr>
      <vt:lpstr>Wingdings</vt:lpstr>
      <vt:lpstr>Cambria Math</vt:lpstr>
      <vt:lpstr>KTH Eng Logo</vt:lpstr>
      <vt:lpstr>KTH - without footer</vt:lpstr>
      <vt:lpstr>Circuit-Aware Design of Energy-Efficient Massive MIMO Systems</vt:lpstr>
      <vt:lpstr>A Conjecture for Massive MIMO</vt:lpstr>
      <vt:lpstr>PowerPoint Presentation</vt:lpstr>
      <vt:lpstr>Introduction: Massive MIMO</vt:lpstr>
      <vt:lpstr>What is New with Massive MIMO?</vt:lpstr>
      <vt:lpstr>Hardware-Constrained Base Stations</vt:lpstr>
      <vt:lpstr>PowerPoint Presentation</vt:lpstr>
      <vt:lpstr>Basic Assumptions</vt:lpstr>
      <vt:lpstr>Conventional and New Uplink Model</vt:lpstr>
      <vt:lpstr>Characterization: Hardware Imperfections</vt:lpstr>
      <vt:lpstr>PowerPoint Presentation</vt:lpstr>
      <vt:lpstr>Channel Estimator and Predictor</vt:lpstr>
      <vt:lpstr>Achievable User Rates</vt:lpstr>
      <vt:lpstr>Asymptotic Limit and Scaling Law</vt:lpstr>
      <vt:lpstr>Interpretation of Scaling Law</vt:lpstr>
      <vt:lpstr>PowerPoint Presentation</vt:lpstr>
      <vt:lpstr>Simulation Scenario</vt:lpstr>
      <vt:lpstr>Area Sum Rates</vt:lpstr>
      <vt:lpstr>PowerPoint Presentation</vt:lpstr>
      <vt:lpstr>Conclusions</vt:lpstr>
      <vt:lpstr>PowerPoint Presentation</vt:lpstr>
    </vt:vector>
  </TitlesOfParts>
  <Company>SUPELEC &amp;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Massive MIMO Systems with Hardware-Constrained</dc:title>
  <dc:subject>Communications &amp; Information Theory</dc:subject>
  <dc:creator>Emil Björnson</dc:creator>
  <cp:lastModifiedBy>Emil Björnson</cp:lastModifiedBy>
  <cp:revision>663</cp:revision>
  <cp:lastPrinted>2014-04-03T08:07:57Z</cp:lastPrinted>
  <dcterms:created xsi:type="dcterms:W3CDTF">2010-09-11T19:44:27Z</dcterms:created>
  <dcterms:modified xsi:type="dcterms:W3CDTF">2014-05-21T08:35:48Z</dcterms:modified>
</cp:coreProperties>
</file>